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8" r:id="rId6"/>
    <p:sldId id="274" r:id="rId7"/>
    <p:sldId id="269" r:id="rId8"/>
    <p:sldId id="260" r:id="rId9"/>
    <p:sldId id="266" r:id="rId10"/>
  </p:sldIdLst>
  <p:sldSz cx="18288000" cy="10287000"/>
  <p:notesSz cx="6858000" cy="9144000"/>
  <p:embeddedFontLst>
    <p:embeddedFont>
      <p:font typeface="Gmarket Sans Bold" panose="020B0600000101010101" charset="-127"/>
      <p:bold r:id="rId12"/>
    </p:embeddedFont>
    <p:embeddedFont>
      <p:font typeface="Gmarket Sans Light" panose="020B0600000101010101" charset="-127"/>
      <p:regular r:id="rId13"/>
    </p:embeddedFont>
    <p:embeddedFont>
      <p:font typeface="Gmarket Sans Medium" panose="020B0600000101010101" charset="-127"/>
      <p:regular r:id="rId14"/>
    </p:embeddedFont>
    <p:embeddedFont>
      <p:font typeface="Noto Sans CJK KR Medium" panose="020B0600000101010101" charset="-127"/>
      <p:bold r:id="rId15"/>
    </p:embeddedFont>
    <p:embeddedFont>
      <p:font typeface="Noto Sans CJK KR Regular" panose="020B0600000101010101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7543"/>
    <a:srgbClr val="EFF3EA"/>
    <a:srgbClr val="D1EDF1"/>
    <a:srgbClr val="92C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74215" autoAdjust="0"/>
  </p:normalViewPr>
  <p:slideViewPr>
    <p:cSldViewPr>
      <p:cViewPr varScale="1">
        <p:scale>
          <a:sx n="41" d="100"/>
          <a:sy n="41" d="100"/>
        </p:scale>
        <p:origin x="1474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99C7C8-3C4E-4AF8-921F-D2072F7F21EB}" type="datetimeFigureOut">
              <a:rPr lang="ko-KR" altLang="en-US" smtClean="0"/>
              <a:t>2024-10-21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F92CCF-2DE0-47B9-B6A3-9C65E9773C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6646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안녕하십니까</a:t>
            </a:r>
            <a:r>
              <a:rPr lang="en-US" altLang="ko-KR" dirty="0"/>
              <a:t>. </a:t>
            </a:r>
            <a:r>
              <a:rPr lang="ko-KR" altLang="en-US" dirty="0"/>
              <a:t>저는 조개껍데기 팀의 중간발표를 </a:t>
            </a:r>
            <a:r>
              <a:rPr lang="ko-KR" altLang="en-US" dirty="0" err="1"/>
              <a:t>맡게된</a:t>
            </a:r>
            <a:r>
              <a:rPr lang="ko-KR" altLang="en-US" dirty="0"/>
              <a:t> </a:t>
            </a:r>
            <a:r>
              <a:rPr lang="ko-KR" altLang="en-US" dirty="0" err="1"/>
              <a:t>사재헌입니다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저희 팀은 </a:t>
            </a:r>
            <a:r>
              <a:rPr lang="en-US" altLang="ko-KR" dirty="0"/>
              <a:t>Eco-Shell</a:t>
            </a:r>
            <a:r>
              <a:rPr lang="ko-KR" altLang="en-US" dirty="0"/>
              <a:t>이라는 이름의 프로젝트를 진행하기로 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92CCF-2DE0-47B9-B6A3-9C65E9773CF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5914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발표는 보시는 바와 같이 먼저 프로젝트 주제와 선정 배경을 말씀드리고 </a:t>
            </a:r>
            <a:endParaRPr lang="en-US" altLang="ko-KR" dirty="0"/>
          </a:p>
          <a:p>
            <a:r>
              <a:rPr lang="ko-KR" altLang="en-US" dirty="0"/>
              <a:t>다음으로 프로젝트의 주요 기능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마지막으로 프로젝트 진행 계획을 소개하는 순으로 진행하겠습니다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92CCF-2DE0-47B9-B6A3-9C65E9773CF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2642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최근 들어 세계적으로 환경문제가 많이 심각해 지고 있다는 이야기 들어 보셨을 겁니다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우리가 흔히 알고 있듯이 공장 폐수 방류나 과도한 벌목 등의 인간 활동은 수질오염과 생태계 파괴 등의 환경문제를 일으킵니다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그런데 여러분께서</a:t>
            </a:r>
            <a:r>
              <a:rPr lang="en-US" altLang="ko-KR" dirty="0"/>
              <a:t> </a:t>
            </a:r>
            <a:r>
              <a:rPr lang="ko-KR" altLang="en-US" dirty="0"/>
              <a:t>컴퓨터 사용 역시 환경문제를 일으킬 수 있다는 것은 잘 모르고 계실 수도 있는데요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전기를 생산하는 과정에서 상당한 양의 탄소가 배출되기 때문에 전기로 작동하는 모든 기기의 사용은 탄소배출을 발생시키게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컴퓨터 역시 전기를 사용하는 기기이므로 과도한 컴퓨터 사용은 탄소배출을 증가 시킬 수 있는 겁니다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여기서 우리는 </a:t>
            </a:r>
            <a:r>
              <a:rPr lang="en-US" altLang="ko-KR" dirty="0"/>
              <a:t>‘</a:t>
            </a:r>
            <a:r>
              <a:rPr lang="ko-KR" altLang="en-US" dirty="0"/>
              <a:t>디지털 탄소 발자국</a:t>
            </a:r>
            <a:r>
              <a:rPr lang="en-US" altLang="ko-KR" dirty="0"/>
              <a:t>’</a:t>
            </a:r>
            <a:r>
              <a:rPr lang="ko-KR" altLang="en-US" dirty="0"/>
              <a:t>이라는 용어에 주목해볼 필요가 있는데요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디지털 탄소 발자국이란 디지털 기기를 사용하는 과정에서 발생하는 탄소 량을 의미합니다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이러한 탄소 배출은 대기중 이산화 탄소 농도를 증가시켜 기후변화나 해수면 상승</a:t>
            </a:r>
            <a:r>
              <a:rPr lang="en-US" altLang="ko-KR" dirty="0"/>
              <a:t>,</a:t>
            </a:r>
            <a:r>
              <a:rPr lang="ko-KR" altLang="en-US" dirty="0"/>
              <a:t> 식량문제</a:t>
            </a:r>
            <a:r>
              <a:rPr lang="en-US" altLang="ko-KR" dirty="0"/>
              <a:t>,</a:t>
            </a:r>
            <a:r>
              <a:rPr lang="ko-KR" altLang="en-US" dirty="0"/>
              <a:t> 생물 다양성 감소 등 수많은 환경문제를 초래할 수 있죠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그렇다면 컴퓨터를 사용하면서 디지털 탄소 발자국을 줄이는 방법에는 어떤 것이 있을까요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개인 </a:t>
            </a:r>
            <a:r>
              <a:rPr lang="en-US" altLang="ko-KR" dirty="0"/>
              <a:t>PC </a:t>
            </a:r>
            <a:r>
              <a:rPr lang="ko-KR" altLang="en-US" dirty="0"/>
              <a:t>사용자 입장에서는 읽은 메일 함 비우기</a:t>
            </a:r>
            <a:r>
              <a:rPr lang="en-US" altLang="ko-KR" dirty="0"/>
              <a:t>, </a:t>
            </a:r>
            <a:r>
              <a:rPr lang="ko-KR" altLang="en-US" dirty="0"/>
              <a:t>브라우저 캐시 삭제</a:t>
            </a:r>
            <a:r>
              <a:rPr lang="en-US" altLang="ko-KR" dirty="0"/>
              <a:t>, </a:t>
            </a:r>
            <a:r>
              <a:rPr lang="ko-KR" altLang="en-US" dirty="0"/>
              <a:t>스트리밍 화질 낮추기 등으로 개인 컴퓨터와 서버에서 소비되는 전력량을 줄일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운영체제 차원에서는 불필요한 프로세스나 파일 정리</a:t>
            </a:r>
            <a:r>
              <a:rPr lang="en-US" altLang="ko-KR" dirty="0"/>
              <a:t>, </a:t>
            </a:r>
            <a:r>
              <a:rPr lang="ko-KR" altLang="en-US" dirty="0"/>
              <a:t>컴퓨터 자원 사용 모니터링 등의 기능으로 전력 사용량을 줄이는 방법이 있겠죠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92CCF-2DE0-47B9-B6A3-9C65E9773CF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531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설명 드린 바와 같이 디지털 탄소배출과 환경문제는 무시할 수 없는 큰 문제가 되고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저희는 수업시간에 리눅스 시스템 프로그래밍에 대해 배워왔죠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따라서 저희 팀은 배운 지식을 바탕으로 탄소 배출과 환경 문제를 해결하는데 기여할 수는 없는지 생각해 보게 되었습니다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 결과</a:t>
            </a:r>
            <a:r>
              <a:rPr lang="en-US" altLang="ko-KR" dirty="0"/>
              <a:t>, </a:t>
            </a:r>
            <a:r>
              <a:rPr lang="ko-KR" altLang="en-US" dirty="0"/>
              <a:t>종전에 설명 드린 운영체제 차원의 탄소 배출 절감을 실현하는 친환경 리눅스 쉘을 만드는 프로젝트를 기획하게 되었습니다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이른바 </a:t>
            </a:r>
            <a:r>
              <a:rPr lang="en-US" altLang="ko-KR" dirty="0"/>
              <a:t>Eco-Shell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r>
              <a:rPr lang="ko-KR" altLang="en-US" dirty="0"/>
              <a:t> 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92CCF-2DE0-47B9-B6A3-9C65E9773CF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80676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Eco-Shell</a:t>
            </a:r>
            <a:r>
              <a:rPr lang="ko-KR" altLang="en-US" dirty="0"/>
              <a:t>에서 계획하고 있는 친환경 기능은 이와 같습니다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첫번째는 환경친화적 인터페이스입니다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리눅스의 필수 명령어들을 대부분 구현하며 동시에 명령어의 형태를 환경 친화적인 형태로 디자인할 것입니다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출력 결과 역시 환경 친화적인 디자인으로 구성할 것입니다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이를테면 </a:t>
            </a:r>
            <a:r>
              <a:rPr lang="en-US" altLang="ko-KR" dirty="0"/>
              <a:t>GPU</a:t>
            </a:r>
            <a:r>
              <a:rPr lang="ko-KR" altLang="en-US" dirty="0"/>
              <a:t> 사용량을 최대한 줄이기 위해 고전적인 디자인의 쉘을 차용하는 것입니다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두번째는 자동 자원 정리 및 최적화입니다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일정기간 사용되지 않은 프로세스를 제거할 것을 제안하고</a:t>
            </a:r>
            <a:r>
              <a:rPr lang="en-US" altLang="ko-KR" dirty="0"/>
              <a:t>, </a:t>
            </a:r>
            <a:r>
              <a:rPr lang="ko-KR" altLang="en-US" dirty="0"/>
              <a:t>시스템 공간을 차지하는 불필요한 파일은 정리하는 기능을 구현하는 것입니다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세번째는 자원 사용량 피드백입니다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명령어 실행 시 해당 명령어가 사용한 </a:t>
            </a:r>
            <a:r>
              <a:rPr lang="en-US" altLang="ko-KR" dirty="0"/>
              <a:t>CPU, </a:t>
            </a:r>
            <a:r>
              <a:rPr lang="ko-KR" altLang="en-US" dirty="0"/>
              <a:t>메모리 등의 사용량과 탄소 발자국을 출력하는 것입니다</a:t>
            </a:r>
            <a:r>
              <a:rPr lang="en-US" altLang="ko-KR" sz="1200" b="0" i="0" u="none" strike="noStrike" spc="0" dirty="0">
                <a:solidFill>
                  <a:schemeClr val="tx1"/>
                </a:solidFill>
                <a:latin typeface="+mn-lt"/>
                <a:ea typeface="+mn-ea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u="none" strike="noStrike" spc="0" dirty="0">
              <a:solidFill>
                <a:schemeClr val="tx1"/>
              </a:solidFill>
              <a:latin typeface="+mn-lt"/>
              <a:ea typeface="+mn-ea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u="none" strike="noStrike" spc="0" dirty="0">
                <a:solidFill>
                  <a:schemeClr val="tx1"/>
                </a:solidFill>
                <a:latin typeface="+mn-lt"/>
                <a:ea typeface="+mn-ea"/>
              </a:rPr>
              <a:t>마지막으로는 </a:t>
            </a:r>
            <a:r>
              <a:rPr lang="ko-KR" altLang="en-US" sz="1200" b="0" i="0" u="none" strike="noStrike" spc="0" dirty="0" err="1">
                <a:solidFill>
                  <a:schemeClr val="tx1"/>
                </a:solidFill>
                <a:latin typeface="+mn-lt"/>
                <a:ea typeface="+mn-ea"/>
              </a:rPr>
              <a:t>에코모드입니다</a:t>
            </a:r>
            <a:r>
              <a:rPr lang="en-US" altLang="ko-KR" sz="1200" b="0" i="0" u="none" strike="noStrike" spc="0" dirty="0">
                <a:solidFill>
                  <a:schemeClr val="tx1"/>
                </a:solidFill>
                <a:latin typeface="+mn-lt"/>
                <a:ea typeface="+mn-ea"/>
              </a:rPr>
              <a:t>. </a:t>
            </a:r>
            <a:endParaRPr lang="en-US" altLang="ko-KR" sz="1200" b="0" i="0" u="none" strike="noStrike" spc="-200" dirty="0">
              <a:solidFill>
                <a:srgbClr val="206D38"/>
              </a:solidFill>
              <a:latin typeface="+mn-lt"/>
              <a:ea typeface="Gmarket Sans Medium" panose="020B0600000101010101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자원을 많이 소모할 가능성이 있는 작업에 대해 에코모드를 활성화 하여</a:t>
            </a:r>
            <a:r>
              <a:rPr lang="en-US" altLang="ko-KR" dirty="0"/>
              <a:t>, </a:t>
            </a:r>
            <a:r>
              <a:rPr lang="ko-KR" altLang="en-US" dirty="0"/>
              <a:t>절전</a:t>
            </a:r>
            <a:r>
              <a:rPr lang="en-US" altLang="ko-KR" dirty="0"/>
              <a:t>, </a:t>
            </a:r>
            <a:r>
              <a:rPr lang="ko-KR" altLang="en-US" dirty="0"/>
              <a:t>큰 용량의 데이터 전송 제한 등의 기능을 구현할 것입니다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92CCF-2DE0-47B9-B6A3-9C65E9773CF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01842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과연 설명 드린 기능이 탄소 배출 절감에 효과가 있을지 궁금해 하실 것 같은데요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결론부터 말씀 드리자면 분명히 효과가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산림청에서 발표한 자료에 따르면 이산화탄소 배출량은 전력사용량에 </a:t>
            </a:r>
            <a:r>
              <a:rPr lang="en-US" altLang="ko-KR" dirty="0"/>
              <a:t>424</a:t>
            </a:r>
            <a:r>
              <a:rPr lang="ko-KR" altLang="en-US" dirty="0"/>
              <a:t>를 곱한 것과 같다고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전력사용량의 감소는 곧 이산화 탄소 배출의 감소로 이어지기 때문에 이제 저희가 구현하고자 하는 기능이</a:t>
            </a:r>
            <a:endParaRPr lang="en-US" altLang="ko-KR" dirty="0"/>
          </a:p>
          <a:p>
            <a:r>
              <a:rPr lang="ko-KR" altLang="en-US" dirty="0"/>
              <a:t>정말 효과적으로 전력 사용량을 감소 시켜주는지를 계산해 보면 되겠죠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일반적인 데스크톱 </a:t>
            </a:r>
            <a:r>
              <a:rPr lang="en-US" altLang="ko-KR" dirty="0"/>
              <a:t>PC</a:t>
            </a:r>
            <a:r>
              <a:rPr lang="ko-KR" altLang="en-US" dirty="0"/>
              <a:t>의 사양을 가정하고 하루 </a:t>
            </a:r>
            <a:r>
              <a:rPr lang="en-US" altLang="ko-KR" dirty="0"/>
              <a:t>8</a:t>
            </a:r>
            <a:r>
              <a:rPr lang="ko-KR" altLang="en-US" dirty="0"/>
              <a:t>시간 </a:t>
            </a:r>
            <a:r>
              <a:rPr lang="en-US" altLang="ko-KR" dirty="0"/>
              <a:t>PC</a:t>
            </a:r>
            <a:r>
              <a:rPr lang="ko-KR" altLang="en-US" dirty="0"/>
              <a:t>이용</a:t>
            </a:r>
            <a:r>
              <a:rPr lang="en-US" altLang="ko-KR" dirty="0"/>
              <a:t>, </a:t>
            </a:r>
            <a:r>
              <a:rPr lang="ko-KR" altLang="en-US" dirty="0"/>
              <a:t>불필요한 프로세스와 파일의 존재가 전력사용량을 </a:t>
            </a:r>
            <a:r>
              <a:rPr lang="en-US" altLang="ko-KR" dirty="0"/>
              <a:t>5% </a:t>
            </a:r>
            <a:r>
              <a:rPr lang="ko-KR" altLang="en-US" dirty="0"/>
              <a:t>증가시킨다고 가정할 때</a:t>
            </a:r>
            <a:endParaRPr lang="en-US" altLang="ko-KR" dirty="0"/>
          </a:p>
          <a:p>
            <a:r>
              <a:rPr lang="ko-KR" altLang="en-US" dirty="0"/>
              <a:t>보시는 바와 같이 불필요한 프로세스 종료는 하루에 탄소 </a:t>
            </a:r>
            <a:r>
              <a:rPr lang="en-US" altLang="ko-KR" dirty="0"/>
              <a:t>6.78g, </a:t>
            </a:r>
            <a:r>
              <a:rPr lang="ko-KR" altLang="en-US" dirty="0"/>
              <a:t>불필요한 파일 삭제는 </a:t>
            </a:r>
            <a:r>
              <a:rPr lang="en-US" altLang="ko-KR" dirty="0"/>
              <a:t>1.52g, </a:t>
            </a:r>
            <a:r>
              <a:rPr lang="ko-KR" altLang="en-US" dirty="0"/>
              <a:t>절전모드는 </a:t>
            </a:r>
            <a:r>
              <a:rPr lang="en-US" altLang="ko-KR" dirty="0"/>
              <a:t>232g </a:t>
            </a:r>
            <a:r>
              <a:rPr lang="ko-KR" altLang="en-US" dirty="0"/>
              <a:t>절감효과와 동일합니다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미미한 효과라고 생각되실 수 있겠지만 이것이 계속되면 상당한 양의 탄소가 절감되는 효과를 볼 수 있게 된다고 이해할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92CCF-2DE0-47B9-B6A3-9C65E9773CF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05444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마지막으로 프로젝트 진행 계획을 소개하겠습니다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명령어 해석과 같은 기본적인 </a:t>
            </a:r>
            <a:r>
              <a:rPr lang="en-US" altLang="ko-KR" dirty="0"/>
              <a:t>Shell</a:t>
            </a:r>
            <a:r>
              <a:rPr lang="ko-KR" altLang="en-US" dirty="0"/>
              <a:t>의 기능은 이준혁 팀원이 담당하고</a:t>
            </a:r>
            <a:endParaRPr lang="en-US" altLang="ko-KR" dirty="0"/>
          </a:p>
          <a:p>
            <a:r>
              <a:rPr lang="ko-KR" altLang="en-US" dirty="0"/>
              <a:t>친환경 기능은 저</a:t>
            </a:r>
            <a:r>
              <a:rPr lang="en-US" altLang="ko-KR" dirty="0"/>
              <a:t>, </a:t>
            </a:r>
            <a:r>
              <a:rPr lang="ko-KR" altLang="en-US" dirty="0" err="1"/>
              <a:t>사재헌이</a:t>
            </a:r>
            <a:r>
              <a:rPr lang="ko-KR" altLang="en-US" dirty="0"/>
              <a:t> 담당하기로 계획하였습니다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92CCF-2DE0-47B9-B6A3-9C65E9773CF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61414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일정표에서 보시는 것과 같이 각각의 작업은 적어도 </a:t>
            </a:r>
            <a:r>
              <a:rPr lang="en-US" altLang="ko-KR" dirty="0"/>
              <a:t>3</a:t>
            </a:r>
            <a:r>
              <a:rPr lang="ko-KR" altLang="en-US" dirty="0"/>
              <a:t>주를 넘기지 않도록 할 것이고 </a:t>
            </a:r>
            <a:r>
              <a:rPr lang="en-US" altLang="ko-KR" dirty="0"/>
              <a:t>8</a:t>
            </a:r>
            <a:r>
              <a:rPr lang="ko-KR" altLang="en-US" dirty="0"/>
              <a:t>주한에 완성할 계획입니다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92CCF-2DE0-47B9-B6A3-9C65E9773CF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27385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이것으로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92CCF-2DE0-47B9-B6A3-9C65E9773CF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722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8.png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7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29.png"/><Relationship Id="rId10" Type="http://schemas.openxmlformats.org/officeDocument/2006/relationships/image" Target="../media/image33.svg"/><Relationship Id="rId4" Type="http://schemas.openxmlformats.org/officeDocument/2006/relationships/image" Target="../media/image28.png"/><Relationship Id="rId9" Type="http://schemas.openxmlformats.org/officeDocument/2006/relationships/image" Target="../media/image3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91200" y="3530600"/>
            <a:ext cx="6705600" cy="2451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7700" b="0" i="0" u="none" strike="noStrike" spc="-500" dirty="0">
                <a:solidFill>
                  <a:srgbClr val="478C5C"/>
                </a:solidFill>
                <a:ea typeface="Gmarket Sans Light"/>
              </a:rPr>
              <a:t>Eco-Shell</a:t>
            </a:r>
            <a:endParaRPr lang="ko-KR" sz="7700" b="0" i="0" u="none" strike="noStrike" spc="-500" dirty="0">
              <a:solidFill>
                <a:srgbClr val="478C5C"/>
              </a:solidFill>
              <a:ea typeface="Gmarket Sans Light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2807950" y="7810500"/>
            <a:ext cx="426085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3600" spc="-200" dirty="0">
                <a:solidFill>
                  <a:srgbClr val="478C5C"/>
                </a:solidFill>
                <a:ea typeface="Gmarket Sans Medium"/>
              </a:rPr>
              <a:t>조개껍데기</a:t>
            </a:r>
            <a:r>
              <a:rPr lang="en-US" altLang="ko-KR" sz="3600" spc="-200" dirty="0">
                <a:solidFill>
                  <a:srgbClr val="478C5C"/>
                </a:solidFill>
                <a:ea typeface="Gmarket Sans Medium"/>
              </a:rPr>
              <a:t>(seashells)</a:t>
            </a:r>
            <a:endParaRPr lang="ko-KR" sz="3600" b="0" i="0" u="none" strike="noStrike" spc="-200" dirty="0">
              <a:solidFill>
                <a:srgbClr val="478C5C"/>
              </a:solidFill>
              <a:ea typeface="Gmarket Sans Medium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3487400" y="8547100"/>
            <a:ext cx="30480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2400" b="0" i="0" u="none" strike="noStrike" spc="-200" dirty="0">
                <a:solidFill>
                  <a:srgbClr val="478C5C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2021039095  </a:t>
            </a:r>
            <a:r>
              <a:rPr lang="ko-KR" altLang="en-US" sz="2400" b="0" i="0" u="none" strike="noStrike" spc="-200" dirty="0">
                <a:solidFill>
                  <a:srgbClr val="478C5C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이준혁 </a:t>
            </a:r>
            <a:r>
              <a:rPr lang="ko-KR" altLang="en-US" sz="2400" spc="-200" dirty="0">
                <a:solidFill>
                  <a:srgbClr val="478C5C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 </a:t>
            </a:r>
            <a:endParaRPr lang="en-US" altLang="ko-KR" sz="2400" spc="-200" dirty="0">
              <a:solidFill>
                <a:srgbClr val="478C5C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0" algn="r">
              <a:lnSpc>
                <a:spcPct val="99600"/>
              </a:lnSpc>
            </a:pPr>
            <a:r>
              <a:rPr lang="en-US" sz="2400" b="0" i="0" u="none" strike="noStrike" spc="-200" dirty="0">
                <a:solidFill>
                  <a:srgbClr val="478C5C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2022078074  </a:t>
            </a:r>
            <a:r>
              <a:rPr lang="ko-KR" altLang="en-US" sz="2400" spc="-200" dirty="0">
                <a:solidFill>
                  <a:srgbClr val="478C5C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사재헌</a:t>
            </a:r>
            <a:endParaRPr lang="ko-KR" sz="2400" b="0" i="0" u="none" strike="noStrike" spc="-200" dirty="0">
              <a:solidFill>
                <a:srgbClr val="478C5C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5480050" y="5981700"/>
            <a:ext cx="7327900" cy="431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3000" spc="-200" dirty="0" err="1">
                <a:solidFill>
                  <a:srgbClr val="478C5C"/>
                </a:solidFill>
                <a:ea typeface="Gmarket Sans Medium"/>
              </a:rPr>
              <a:t>텀</a:t>
            </a:r>
            <a:r>
              <a:rPr lang="ko-KR" altLang="en-US" sz="3000" spc="-200" dirty="0">
                <a:solidFill>
                  <a:srgbClr val="478C5C"/>
                </a:solidFill>
                <a:ea typeface="Gmarket Sans Medium"/>
              </a:rPr>
              <a:t> 프로젝트 중간 발표</a:t>
            </a:r>
            <a:endParaRPr lang="ko-KR" sz="3000" b="0" i="0" u="none" strike="noStrike" spc="-200" dirty="0">
              <a:solidFill>
                <a:srgbClr val="478C5C"/>
              </a:solidFill>
              <a:ea typeface="Gmarket Sans Medium"/>
            </a:endParaRP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>
            <a:off x="-508000" y="7048500"/>
            <a:ext cx="4140200" cy="40386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77900" y="711200"/>
            <a:ext cx="4978400" cy="368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 dirty="0">
                <a:solidFill>
                  <a:srgbClr val="478C5C"/>
                </a:solidFill>
                <a:latin typeface="Gmarket Sans Medium"/>
              </a:rPr>
              <a:t>24</a:t>
            </a:r>
            <a:r>
              <a:rPr lang="ko-KR" sz="2400" b="0" i="0" u="none" strike="noStrike" spc="-200" dirty="0">
                <a:solidFill>
                  <a:srgbClr val="478C5C"/>
                </a:solidFill>
                <a:ea typeface="Gmarket Sans Medium"/>
              </a:rPr>
              <a:t>년도</a:t>
            </a:r>
            <a:r>
              <a:rPr lang="en-US" sz="2400" b="0" i="0" u="none" strike="noStrike" spc="-200" dirty="0">
                <a:solidFill>
                  <a:srgbClr val="478C5C"/>
                </a:solidFill>
                <a:latin typeface="Gmarket Sans Medium"/>
              </a:rPr>
              <a:t> 2</a:t>
            </a:r>
            <a:r>
              <a:rPr lang="ko-KR" sz="2400" b="0" i="0" u="none" strike="noStrike" spc="-200" dirty="0">
                <a:solidFill>
                  <a:srgbClr val="478C5C"/>
                </a:solidFill>
                <a:ea typeface="Gmarket Sans Medium"/>
              </a:rPr>
              <a:t>학기</a:t>
            </a:r>
            <a:r>
              <a:rPr lang="en-US" altLang="ko-KR" sz="2400" b="0" i="0" u="none" strike="noStrike" spc="-200" dirty="0">
                <a:solidFill>
                  <a:srgbClr val="478C5C"/>
                </a:solidFill>
                <a:ea typeface="Gmarket Sans Medium"/>
              </a:rPr>
              <a:t> </a:t>
            </a:r>
            <a:r>
              <a:rPr lang="ko-KR" altLang="en-US" sz="2400" b="0" i="0" u="none" strike="noStrike" spc="-200" dirty="0">
                <a:solidFill>
                  <a:srgbClr val="478C5C"/>
                </a:solidFill>
                <a:ea typeface="Gmarket Sans Medium"/>
              </a:rPr>
              <a:t>서버프로그래밍 </a:t>
            </a:r>
            <a:r>
              <a:rPr lang="en-US" altLang="ko-KR" sz="2400" spc="-200" dirty="0">
                <a:solidFill>
                  <a:srgbClr val="478C5C"/>
                </a:solidFill>
                <a:ea typeface="Gmarket Sans Medium"/>
              </a:rPr>
              <a:t> </a:t>
            </a:r>
            <a:r>
              <a:rPr lang="en-US" altLang="ko-KR" sz="2400" spc="-200" dirty="0">
                <a:solidFill>
                  <a:srgbClr val="478C5C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02</a:t>
            </a:r>
            <a:r>
              <a:rPr lang="ko-KR" altLang="en-US" sz="2400" b="0" i="0" u="none" strike="noStrike" spc="-200" dirty="0">
                <a:solidFill>
                  <a:srgbClr val="478C5C"/>
                </a:solidFill>
                <a:ea typeface="Gmarket Sans Medium"/>
              </a:rPr>
              <a:t>분반 </a:t>
            </a:r>
            <a:endParaRPr lang="en-US" sz="2400" b="1" i="0" u="none" strike="noStrike" spc="-200" dirty="0">
              <a:solidFill>
                <a:srgbClr val="478C5C"/>
              </a:solidFill>
              <a:latin typeface="Gmarket Sans Medium"/>
            </a:endParaRP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0300" y="5524500"/>
            <a:ext cx="5867400" cy="1778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>
            <a:alphaModFix amt="74000"/>
          </a:blip>
          <a:stretch>
            <a:fillRect/>
          </a:stretch>
        </p:blipFill>
        <p:spPr>
          <a:xfrm>
            <a:off x="15290800" y="-927100"/>
            <a:ext cx="5422900" cy="47371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>
            <a:alphaModFix amt="74000"/>
          </a:blip>
          <a:stretch>
            <a:fillRect/>
          </a:stretch>
        </p:blipFill>
        <p:spPr>
          <a:xfrm>
            <a:off x="16433800" y="2819400"/>
            <a:ext cx="901700" cy="34290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7">
            <a:alphaModFix amt="74000"/>
          </a:blip>
          <a:stretch>
            <a:fillRect/>
          </a:stretch>
        </p:blipFill>
        <p:spPr>
          <a:xfrm>
            <a:off x="1257300" y="4572000"/>
            <a:ext cx="1219200" cy="1841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CF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0" y="558800"/>
            <a:ext cx="2235200" cy="21844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358900" y="1244600"/>
            <a:ext cx="1447800" cy="76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5000" b="0" i="0" u="none" strike="noStrike" spc="-300">
                <a:solidFill>
                  <a:srgbClr val="478C5C"/>
                </a:solidFill>
                <a:ea typeface="Gmarket Sans Light"/>
              </a:rPr>
              <a:t>목차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062598" y="4006948"/>
            <a:ext cx="4574748" cy="1133563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36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1. </a:t>
            </a:r>
            <a:r>
              <a:rPr lang="ko-KR" altLang="en-US" sz="36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프로젝트 소개</a:t>
            </a:r>
            <a:endParaRPr lang="ko-KR" sz="36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091789" y="4654628"/>
            <a:ext cx="4574748" cy="2247497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457200" lvl="0" indent="-457200" algn="l">
              <a:lnSpc>
                <a:spcPct val="99600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1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프로젝트 명</a:t>
            </a:r>
            <a:endParaRPr lang="en-US" altLang="ko-KR" sz="2800" b="0" i="0" u="none" strike="noStrike" spc="-1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99600"/>
              </a:lnSpc>
              <a:buFont typeface="Arial" panose="020B0604020202020204" pitchFamily="34" charset="0"/>
              <a:buChar char="•"/>
            </a:pPr>
            <a:r>
              <a:rPr lang="ko-KR" altLang="en-US" sz="2800" spc="-1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프로젝트 배경</a:t>
            </a:r>
            <a:endParaRPr lang="en-US" altLang="ko-KR" sz="2800" spc="-1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961675" y="3895294"/>
            <a:ext cx="5001725" cy="135687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36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2. </a:t>
            </a:r>
            <a:r>
              <a:rPr lang="ko-KR" altLang="en-US" sz="36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프로젝트 주요기능</a:t>
            </a:r>
            <a:r>
              <a:rPr lang="en-US" altLang="ko-KR" sz="36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 </a:t>
            </a:r>
            <a:endParaRPr lang="ko-KR" sz="36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878376" y="5146489"/>
            <a:ext cx="4900063" cy="2130611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457200" lvl="0" indent="-457200" algn="l">
              <a:lnSpc>
                <a:spcPct val="99600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1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인터페이스</a:t>
            </a:r>
            <a:endParaRPr lang="en-US" altLang="ko-KR" sz="2800" b="0" i="0" u="none" strike="noStrike" spc="-1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99600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1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자원 사용량 피드백 제공</a:t>
            </a:r>
            <a:endParaRPr lang="en-US" altLang="ko-KR" sz="2800" b="0" i="0" u="none" strike="noStrike" spc="-1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99600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1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자동 자원 정리 및 최적화</a:t>
            </a:r>
            <a:endParaRPr lang="en-US" altLang="ko-KR" sz="2800" spc="-1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99600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1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에코 모드 </a:t>
            </a:r>
            <a:endParaRPr lang="en-US" sz="2800" b="0" i="0" u="none" strike="noStrike" spc="-1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99600"/>
              </a:lnSpc>
              <a:buFont typeface="Arial" panose="020B0604020202020204" pitchFamily="34" charset="0"/>
              <a:buChar char="•"/>
            </a:pPr>
            <a:endParaRPr lang="en-US" sz="2800" b="0" i="0" u="none" strike="noStrike" spc="-1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2839588" y="3814312"/>
            <a:ext cx="4595081" cy="1560453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36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3. </a:t>
            </a:r>
            <a:r>
              <a:rPr lang="ko-KR" altLang="en-US" sz="36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프로젝트 진행 계획</a:t>
            </a:r>
            <a:endParaRPr lang="ko-KR" sz="36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2951252" y="4738326"/>
            <a:ext cx="4574748" cy="1981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457200" lvl="0" indent="-457200" algn="l">
              <a:lnSpc>
                <a:spcPct val="99600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1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역할 분담</a:t>
            </a:r>
            <a:endParaRPr lang="en-US" altLang="ko-KR" sz="2800" b="0" i="0" u="none" strike="noStrike" spc="-1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99600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1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일정표</a:t>
            </a:r>
            <a:endParaRPr lang="en-US" sz="2800" b="0" i="0" u="none" strike="noStrike" spc="-1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92235" y="5531264"/>
            <a:ext cx="3104838" cy="288907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84600" y="8585200"/>
            <a:ext cx="495300" cy="1879600"/>
          </a:xfrm>
          <a:prstGeom prst="rect">
            <a:avLst/>
          </a:prstGeom>
        </p:spPr>
      </p:pic>
      <p:pic>
        <p:nvPicPr>
          <p:cNvPr id="23" name="Picture 14">
            <a:extLst>
              <a:ext uri="{FF2B5EF4-FFF2-40B4-BE49-F238E27FC236}">
                <a16:creationId xmlns:a16="http://schemas.microsoft.com/office/drawing/2014/main" id="{8F13110C-BA71-22F6-48F4-3A17E1F4D5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4950518" y="5531265"/>
            <a:ext cx="3104838" cy="288907"/>
          </a:xfrm>
          <a:prstGeom prst="rect">
            <a:avLst/>
          </a:prstGeom>
        </p:spPr>
      </p:pic>
      <p:pic>
        <p:nvPicPr>
          <p:cNvPr id="24" name="Picture 14">
            <a:extLst>
              <a:ext uri="{FF2B5EF4-FFF2-40B4-BE49-F238E27FC236}">
                <a16:creationId xmlns:a16="http://schemas.microsoft.com/office/drawing/2014/main" id="{3EC97A49-7F57-03C2-9638-24B00A4D62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0941680" y="5531265"/>
            <a:ext cx="3104838" cy="28890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03300" y="698500"/>
            <a:ext cx="6184900" cy="914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6000" b="0" i="0" u="none" strike="noStrike" spc="-4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1. </a:t>
            </a:r>
            <a:r>
              <a:rPr lang="ko-KR" altLang="en-US" sz="6000" b="0" i="0" u="none" strike="noStrike" spc="-4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프로젝트 소개</a:t>
            </a:r>
            <a:endParaRPr lang="ko-KR" sz="6000" b="0" i="0" u="none" strike="noStrike" spc="-4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400800" y="723285"/>
            <a:ext cx="3657600" cy="76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400" b="0" i="0" u="none" strike="noStrike" spc="-200" dirty="0">
                <a:solidFill>
                  <a:srgbClr val="206D38"/>
                </a:solidFill>
                <a:ea typeface="Gmarket Sans Medium"/>
              </a:rPr>
              <a:t>프로젝트 명과  주제 선정 배경</a:t>
            </a:r>
            <a:endParaRPr lang="ko-KR" sz="2400" b="0" i="0" u="none" strike="noStrike" spc="-200" dirty="0">
              <a:solidFill>
                <a:srgbClr val="206D38"/>
              </a:solidFill>
              <a:ea typeface="Gmarket Sans Medium"/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10800000">
            <a:off x="1003300" y="1866900"/>
            <a:ext cx="8915400" cy="1651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2286000"/>
            <a:ext cx="8458200" cy="7277715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10800000">
            <a:off x="9296400" y="2286000"/>
            <a:ext cx="8458200" cy="7277714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164713" y="2933700"/>
            <a:ext cx="7442200" cy="6630014"/>
          </a:xfrm>
          <a:prstGeom prst="rect">
            <a:avLst/>
          </a:prstGeom>
        </p:spPr>
        <p:txBody>
          <a:bodyPr lIns="0" tIns="0" rIns="0" bIns="0" rtlCol="0" anchor="ctr" anchorCtr="0"/>
          <a:lstStyle/>
          <a:p>
            <a:pPr lvl="0" algn="l">
              <a:lnSpc>
                <a:spcPct val="108729"/>
              </a:lnSpc>
            </a:pPr>
            <a:r>
              <a:rPr lang="en-US" altLang="ko-KR" sz="28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1) </a:t>
            </a:r>
            <a:r>
              <a:rPr lang="ko-KR" altLang="en-US" sz="28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디지털 탄소 발자국</a:t>
            </a:r>
            <a:endParaRPr lang="en-US" altLang="ko-KR" sz="2800" b="0" i="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342900" indent="-342900">
              <a:lnSpc>
                <a:spcPct val="108729"/>
              </a:lnSpc>
              <a:buFont typeface="Arial" panose="020B0604020202020204" pitchFamily="34" charset="0"/>
              <a:buChar char="•"/>
            </a:pPr>
            <a:r>
              <a:rPr lang="ko-KR" altLang="en-US" sz="2400" b="0" i="0" dirty="0">
                <a:solidFill>
                  <a:srgbClr val="222222"/>
                </a:solidFill>
                <a:effectLst/>
                <a:latin typeface="Gmarket Sans Medium" panose="020B0600000101010101" charset="-127"/>
                <a:ea typeface="Gmarket Sans Medium" panose="020B0600000101010101" charset="-127"/>
              </a:rPr>
              <a:t>디지털 기기를 사용하는 과정에서 발생하는 탄소</a:t>
            </a:r>
            <a:r>
              <a:rPr lang="en-US" altLang="ko-KR" sz="2400" b="0" i="0" dirty="0">
                <a:solidFill>
                  <a:srgbClr val="222222"/>
                </a:solidFill>
                <a:effectLst/>
                <a:latin typeface="Gmarket Sans Medium" panose="020B0600000101010101" charset="-127"/>
                <a:ea typeface="Gmarket Sans Medium" panose="020B0600000101010101" charset="-127"/>
              </a:rPr>
              <a:t>.</a:t>
            </a:r>
          </a:p>
          <a:p>
            <a:pPr marL="342900" indent="-342900">
              <a:lnSpc>
                <a:spcPct val="108729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222222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스마트폰</a:t>
            </a:r>
            <a:r>
              <a:rPr lang="en-US" altLang="ko-KR" sz="2400" dirty="0">
                <a:solidFill>
                  <a:srgbClr val="222222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, </a:t>
            </a:r>
            <a:r>
              <a:rPr lang="ko-KR" altLang="en-US" sz="2400" dirty="0">
                <a:solidFill>
                  <a:srgbClr val="222222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개인 </a:t>
            </a:r>
            <a:r>
              <a:rPr lang="en-US" altLang="ko-KR" sz="2400" dirty="0">
                <a:solidFill>
                  <a:srgbClr val="222222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PC </a:t>
            </a:r>
            <a:r>
              <a:rPr lang="ko-KR" altLang="en-US" sz="2400" dirty="0">
                <a:solidFill>
                  <a:srgbClr val="222222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등</a:t>
            </a:r>
            <a:r>
              <a:rPr lang="ko-KR" altLang="en-US" sz="2400" b="0" i="0" dirty="0">
                <a:solidFill>
                  <a:srgbClr val="222222"/>
                </a:solidFill>
                <a:effectLst/>
                <a:latin typeface="Gmarket Sans Medium" panose="020B0600000101010101" charset="-127"/>
                <a:ea typeface="Gmarket Sans Medium" panose="020B0600000101010101" charset="-127"/>
              </a:rPr>
              <a:t>디지털 장치의 전력 소모</a:t>
            </a:r>
            <a:r>
              <a:rPr lang="ko-KR" altLang="en-US" sz="2400" dirty="0">
                <a:solidFill>
                  <a:srgbClr val="222222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로 발생</a:t>
            </a:r>
            <a:endParaRPr lang="en-US" altLang="ko-KR" sz="2400" dirty="0">
              <a:solidFill>
                <a:srgbClr val="222222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>
              <a:lnSpc>
                <a:spcPct val="108729"/>
              </a:lnSpc>
            </a:pPr>
            <a:endParaRPr lang="en-US" altLang="ko-KR" sz="2400" dirty="0">
              <a:solidFill>
                <a:srgbClr val="222222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>
              <a:lnSpc>
                <a:spcPct val="108729"/>
              </a:lnSpc>
            </a:pPr>
            <a:r>
              <a:rPr lang="en-US" altLang="ko-KR" sz="2000" i="1" dirty="0">
                <a:solidFill>
                  <a:srgbClr val="222222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*</a:t>
            </a:r>
            <a:r>
              <a:rPr lang="ko-KR" altLang="en-US" sz="2000" i="1" dirty="0">
                <a:solidFill>
                  <a:srgbClr val="222222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탄소 발자국이란</a:t>
            </a:r>
            <a:r>
              <a:rPr lang="en-US" altLang="ko-KR" sz="2000" i="1" dirty="0">
                <a:solidFill>
                  <a:srgbClr val="222222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?</a:t>
            </a:r>
          </a:p>
          <a:p>
            <a:pPr>
              <a:lnSpc>
                <a:spcPct val="108729"/>
              </a:lnSpc>
            </a:pPr>
            <a:r>
              <a:rPr lang="ko-KR" altLang="en-US" sz="2000" i="1" dirty="0">
                <a:latin typeface="Gmarket Sans Medium" panose="020B0600000101010101" charset="-127"/>
                <a:ea typeface="Gmarket Sans Medium" panose="020B0600000101010101" charset="-127"/>
              </a:rPr>
              <a:t>개인</a:t>
            </a:r>
            <a:r>
              <a:rPr lang="en-US" altLang="ko-KR" sz="2000" i="1" dirty="0">
                <a:latin typeface="Gmarket Sans Medium" panose="020B0600000101010101" charset="-127"/>
                <a:ea typeface="Gmarket Sans Medium" panose="020B0600000101010101" charset="-127"/>
              </a:rPr>
              <a:t>, </a:t>
            </a:r>
            <a:r>
              <a:rPr lang="ko-KR" altLang="en-US" sz="2000" i="1" dirty="0">
                <a:latin typeface="Gmarket Sans Medium" panose="020B0600000101010101" charset="-127"/>
                <a:ea typeface="Gmarket Sans Medium" panose="020B0600000101010101" charset="-127"/>
              </a:rPr>
              <a:t>국가</a:t>
            </a:r>
            <a:r>
              <a:rPr lang="en-US" altLang="ko-KR" sz="2000" i="1" dirty="0">
                <a:latin typeface="Gmarket Sans Medium" panose="020B0600000101010101" charset="-127"/>
                <a:ea typeface="Gmarket Sans Medium" panose="020B0600000101010101" charset="-127"/>
              </a:rPr>
              <a:t>, </a:t>
            </a:r>
            <a:r>
              <a:rPr lang="ko-KR" altLang="en-US" sz="2000" i="1" dirty="0">
                <a:latin typeface="Gmarket Sans Medium" panose="020B0600000101010101" charset="-127"/>
                <a:ea typeface="Gmarket Sans Medium" panose="020B0600000101010101" charset="-127"/>
              </a:rPr>
              <a:t>기업 등 집단이 어떤 서비스나 제품을 이용하는 과정에서 발생하는 탄소 량</a:t>
            </a:r>
            <a:br>
              <a:rPr lang="ko-KR" altLang="en-US" sz="2000" i="1" dirty="0">
                <a:latin typeface="Gmarket Sans Medium" panose="020B0600000101010101" charset="-127"/>
                <a:ea typeface="Gmarket Sans Medium" panose="020B0600000101010101" charset="-127"/>
              </a:rPr>
            </a:br>
            <a:endParaRPr lang="en-US" altLang="ko-KR" sz="2000" i="1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>
              <a:lnSpc>
                <a:spcPct val="108729"/>
              </a:lnSpc>
            </a:pPr>
            <a:r>
              <a:rPr lang="en-US" sz="280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2) </a:t>
            </a:r>
            <a:r>
              <a:rPr lang="ko-KR" altLang="en-US" sz="280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탄소 배출과 환경문제</a:t>
            </a:r>
            <a:endParaRPr lang="en-US" altLang="ko-KR" sz="280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342900" indent="-342900">
              <a:lnSpc>
                <a:spcPct val="108729"/>
              </a:lnSpc>
              <a:buFont typeface="Arial" panose="020B0604020202020204" pitchFamily="34" charset="0"/>
              <a:buChar char="•"/>
            </a:pPr>
            <a:r>
              <a:rPr lang="ko-KR" altLang="en-US" sz="2400" spc="-100" dirty="0">
                <a:latin typeface="Gmarket Sans Medium" panose="020B0600000101010101" charset="-127"/>
                <a:ea typeface="Gmarket Sans Medium" panose="020B0600000101010101" charset="-127"/>
              </a:rPr>
              <a:t>대기 중 이산화탄소 농도 증가는 여러 환경 문제를 일으킴</a:t>
            </a:r>
            <a:endParaRPr lang="en-US" altLang="ko-KR" sz="2400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342900" indent="-342900">
              <a:lnSpc>
                <a:spcPct val="108729"/>
              </a:lnSpc>
              <a:buFont typeface="Arial" panose="020B0604020202020204" pitchFamily="34" charset="0"/>
              <a:buChar char="•"/>
            </a:pPr>
            <a:r>
              <a:rPr lang="ko-KR" altLang="en-US" sz="2400" spc="-100" dirty="0">
                <a:latin typeface="Gmarket Sans Medium" panose="020B0600000101010101" charset="-127"/>
                <a:ea typeface="Gmarket Sans Medium" panose="020B0600000101010101" charset="-127"/>
              </a:rPr>
              <a:t>기후변화</a:t>
            </a:r>
            <a:r>
              <a:rPr lang="en-US" altLang="ko-KR" sz="2400" spc="-100" dirty="0">
                <a:latin typeface="Gmarket Sans Medium" panose="020B0600000101010101" charset="-127"/>
                <a:ea typeface="Gmarket Sans Medium" panose="020B0600000101010101" charset="-127"/>
              </a:rPr>
              <a:t>, </a:t>
            </a:r>
            <a:r>
              <a:rPr lang="ko-KR" altLang="en-US" sz="2400" spc="-100" dirty="0">
                <a:latin typeface="Gmarket Sans Medium" panose="020B0600000101010101" charset="-127"/>
                <a:ea typeface="Gmarket Sans Medium" panose="020B0600000101010101" charset="-127"/>
              </a:rPr>
              <a:t>해수면 상승</a:t>
            </a:r>
            <a:r>
              <a:rPr lang="en-US" altLang="ko-KR" sz="2400" spc="-100" dirty="0">
                <a:latin typeface="Gmarket Sans Medium" panose="020B0600000101010101" charset="-127"/>
                <a:ea typeface="Gmarket Sans Medium" panose="020B0600000101010101" charset="-127"/>
              </a:rPr>
              <a:t>, </a:t>
            </a:r>
            <a:r>
              <a:rPr lang="ko-KR" altLang="en-US" sz="2400" spc="-100" dirty="0">
                <a:latin typeface="Gmarket Sans Medium" panose="020B0600000101010101" charset="-127"/>
                <a:ea typeface="Gmarket Sans Medium" panose="020B0600000101010101" charset="-127"/>
              </a:rPr>
              <a:t>식량문제</a:t>
            </a:r>
            <a:r>
              <a:rPr lang="en-US" altLang="ko-KR" sz="2400" spc="-100" dirty="0">
                <a:latin typeface="Gmarket Sans Medium" panose="020B0600000101010101" charset="-127"/>
                <a:ea typeface="Gmarket Sans Medium" panose="020B0600000101010101" charset="-127"/>
              </a:rPr>
              <a:t>, </a:t>
            </a:r>
            <a:r>
              <a:rPr lang="ko-KR" altLang="en-US" sz="2400" spc="-100" dirty="0">
                <a:latin typeface="Gmarket Sans Medium" panose="020B0600000101010101" charset="-127"/>
                <a:ea typeface="Gmarket Sans Medium" panose="020B0600000101010101" charset="-127"/>
              </a:rPr>
              <a:t>생물 다양성 감소 등</a:t>
            </a:r>
            <a:endParaRPr lang="en-US" sz="2400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>
              <a:lnSpc>
                <a:spcPct val="108729"/>
              </a:lnSpc>
            </a:pPr>
            <a:endParaRPr lang="en-US" sz="280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130300" y="2679700"/>
            <a:ext cx="76962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30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1. </a:t>
            </a:r>
            <a:r>
              <a:rPr lang="ko-KR" altLang="en-US" sz="30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컴퓨터 사용과 환경문제</a:t>
            </a:r>
            <a:endParaRPr lang="ko-KR" sz="30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9817100" y="2685231"/>
            <a:ext cx="74422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30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2. </a:t>
            </a:r>
            <a:r>
              <a:rPr lang="ko-KR" altLang="en-US" sz="30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디지털 탄소발자국 절감에 기여하는 방법</a:t>
            </a:r>
            <a:endParaRPr lang="ko-KR" sz="30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067800" y="7467600"/>
            <a:ext cx="76962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ko-KR" sz="3000" b="0" i="0" u="none" strike="noStrike" spc="-200" dirty="0">
              <a:solidFill>
                <a:srgbClr val="206D38"/>
              </a:solidFill>
              <a:ea typeface="Gmarket Sans Medium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817100" y="3119898"/>
            <a:ext cx="7442200" cy="6443816"/>
          </a:xfrm>
          <a:prstGeom prst="rect">
            <a:avLst/>
          </a:prstGeom>
        </p:spPr>
        <p:txBody>
          <a:bodyPr lIns="0" tIns="0" rIns="0" bIns="0" rtlCol="0" anchor="ctr" anchorCtr="0"/>
          <a:lstStyle/>
          <a:p>
            <a:pPr marL="514350" lvl="0" indent="-514350" algn="l">
              <a:lnSpc>
                <a:spcPct val="108729"/>
              </a:lnSpc>
              <a:buAutoNum type="arabicParenR"/>
            </a:pPr>
            <a:r>
              <a:rPr lang="ko-KR" altLang="en-US" sz="28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개인 </a:t>
            </a:r>
            <a:r>
              <a:rPr lang="en-US" altLang="ko-KR" sz="28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PC </a:t>
            </a:r>
            <a:r>
              <a:rPr lang="ko-KR" altLang="en-US" sz="28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사용자</a:t>
            </a:r>
            <a:endParaRPr lang="en-US" altLang="ko-KR" sz="2800" b="0" i="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108729"/>
              </a:lnSpc>
              <a:buFont typeface="Arial" panose="020B0604020202020204" pitchFamily="34" charset="0"/>
              <a:buChar char="•"/>
            </a:pPr>
            <a:r>
              <a:rPr lang="ko-KR" altLang="en-US" sz="24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읽은 메일 함 비우기</a:t>
            </a:r>
            <a:endParaRPr lang="en-US" altLang="ko-KR" sz="2400" b="0" i="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108729"/>
              </a:lnSpc>
              <a:buFont typeface="Arial" panose="020B0604020202020204" pitchFamily="34" charset="0"/>
              <a:buChar char="•"/>
            </a:pPr>
            <a:r>
              <a:rPr lang="ko-KR" altLang="en-US" sz="2400" spc="-100" dirty="0">
                <a:latin typeface="Gmarket Sans Medium" panose="020B0600000101010101" charset="-127"/>
                <a:ea typeface="Gmarket Sans Medium" panose="020B0600000101010101" charset="-127"/>
              </a:rPr>
              <a:t>브라우저 기록 및 캐시 삭제</a:t>
            </a:r>
            <a:endParaRPr lang="en-US" altLang="ko-KR" sz="2400" b="0" i="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108729"/>
              </a:lnSpc>
              <a:buFont typeface="Arial" panose="020B0604020202020204" pitchFamily="34" charset="0"/>
              <a:buChar char="•"/>
            </a:pPr>
            <a:r>
              <a:rPr lang="ko-KR" altLang="en-US" sz="2400" spc="-100" dirty="0">
                <a:latin typeface="Gmarket Sans Medium" panose="020B0600000101010101" charset="-127"/>
                <a:ea typeface="Gmarket Sans Medium" panose="020B0600000101010101" charset="-127"/>
              </a:rPr>
              <a:t>스트리밍 화질 낮추기</a:t>
            </a:r>
            <a:r>
              <a:rPr lang="en-US" altLang="ko-KR" sz="2400" spc="-100" dirty="0">
                <a:latin typeface="Gmarket Sans Medium" panose="020B0600000101010101" charset="-127"/>
                <a:ea typeface="Gmarket Sans Medium" panose="020B0600000101010101" charset="-127"/>
              </a:rPr>
              <a:t> </a:t>
            </a:r>
            <a:r>
              <a:rPr lang="ko-KR" altLang="en-US" sz="2400" spc="-100" dirty="0">
                <a:latin typeface="Gmarket Sans Medium" panose="020B0600000101010101" charset="-127"/>
                <a:ea typeface="Gmarket Sans Medium" panose="020B0600000101010101" charset="-127"/>
              </a:rPr>
              <a:t>등</a:t>
            </a:r>
            <a:endParaRPr lang="en-US" altLang="ko-KR" sz="2400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108729"/>
              </a:lnSpc>
              <a:buFont typeface="Arial" panose="020B0604020202020204" pitchFamily="34" charset="0"/>
              <a:buChar char="•"/>
            </a:pPr>
            <a:endParaRPr lang="en-US" sz="2800" b="0" i="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0" algn="l">
              <a:lnSpc>
                <a:spcPct val="108729"/>
              </a:lnSpc>
            </a:pPr>
            <a:r>
              <a:rPr lang="en-US" sz="2800" spc="-100" dirty="0">
                <a:latin typeface="Gmarket Sans Medium" panose="020B0600000101010101" charset="-127"/>
                <a:ea typeface="Gmarket Sans Medium" panose="020B0600000101010101" charset="-127"/>
              </a:rPr>
              <a:t>2) </a:t>
            </a:r>
            <a:r>
              <a:rPr lang="ko-KR" altLang="en-US" sz="2800" spc="-100" dirty="0">
                <a:latin typeface="Gmarket Sans Medium" panose="020B0600000101010101" charset="-127"/>
                <a:ea typeface="Gmarket Sans Medium" panose="020B0600000101010101" charset="-127"/>
              </a:rPr>
              <a:t>운영체제</a:t>
            </a:r>
            <a:endParaRPr lang="en-US" altLang="ko-KR" sz="2800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108729"/>
              </a:lnSpc>
              <a:buFont typeface="Arial" panose="020B0604020202020204" pitchFamily="34" charset="0"/>
              <a:buChar char="•"/>
            </a:pPr>
            <a:r>
              <a:rPr lang="ko-KR" altLang="en-US" sz="24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불필요한 프로세스 종료</a:t>
            </a:r>
            <a:endParaRPr lang="en-US" altLang="ko-KR" sz="2400" b="0" i="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0" algn="l">
              <a:lnSpc>
                <a:spcPct val="108729"/>
              </a:lnSpc>
            </a:pPr>
            <a:r>
              <a:rPr lang="ko-KR" altLang="en-US" sz="2400" spc="-100" dirty="0">
                <a:latin typeface="Gmarket Sans Medium" panose="020B0600000101010101" charset="-127"/>
                <a:ea typeface="Gmarket Sans Medium" panose="020B0600000101010101" charset="-127"/>
              </a:rPr>
              <a:t>      </a:t>
            </a:r>
            <a:r>
              <a:rPr lang="ko-KR" altLang="en-US" sz="2000" spc="-100" dirty="0">
                <a:latin typeface="Gmarket Sans Medium" panose="020B0600000101010101" charset="-127"/>
                <a:ea typeface="Gmarket Sans Medium" panose="020B0600000101010101" charset="-127"/>
              </a:rPr>
              <a:t>예</a:t>
            </a:r>
            <a:r>
              <a:rPr lang="en-US" altLang="ko-KR" sz="2000" spc="-100" dirty="0">
                <a:latin typeface="Gmarket Sans Medium" panose="020B0600000101010101" charset="-127"/>
                <a:ea typeface="Gmarket Sans Medium" panose="020B0600000101010101" charset="-127"/>
              </a:rPr>
              <a:t>) </a:t>
            </a:r>
            <a:r>
              <a:rPr lang="ko-KR" altLang="en-US" sz="2000" spc="-100" dirty="0">
                <a:latin typeface="Gmarket Sans Medium" panose="020B0600000101010101" charset="-127"/>
                <a:ea typeface="Gmarket Sans Medium" panose="020B0600000101010101" charset="-127"/>
              </a:rPr>
              <a:t>장시간 사용되지 않은 프로세스 자동 종료</a:t>
            </a:r>
            <a:endParaRPr lang="en-US" altLang="ko-KR" sz="2000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0" algn="l">
              <a:lnSpc>
                <a:spcPct val="108729"/>
              </a:lnSpc>
            </a:pPr>
            <a:endParaRPr lang="en-US" altLang="ko-KR" sz="2000" b="0" i="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342900" lvl="0" indent="-342900" algn="l">
              <a:lnSpc>
                <a:spcPct val="108729"/>
              </a:lnSpc>
              <a:buFont typeface="Arial" panose="020B0604020202020204" pitchFamily="34" charset="0"/>
              <a:buChar char="•"/>
            </a:pPr>
            <a:r>
              <a:rPr lang="ko-KR" altLang="en-US" sz="2400" spc="-100" dirty="0">
                <a:latin typeface="Gmarket Sans Medium" panose="020B0600000101010101" charset="-127"/>
                <a:ea typeface="Gmarket Sans Medium" panose="020B0600000101010101" charset="-127"/>
              </a:rPr>
              <a:t> 불필요한 파일 정리</a:t>
            </a:r>
            <a:endParaRPr lang="en-US" altLang="ko-KR" sz="2400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0" algn="l">
              <a:lnSpc>
                <a:spcPct val="108729"/>
              </a:lnSpc>
            </a:pPr>
            <a:r>
              <a:rPr lang="ko-KR" altLang="en-US" sz="24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      </a:t>
            </a:r>
            <a:r>
              <a:rPr lang="ko-KR" altLang="en-US" sz="20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예</a:t>
            </a:r>
            <a:r>
              <a:rPr lang="en-US" altLang="ko-KR" sz="20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) </a:t>
            </a:r>
            <a:r>
              <a:rPr lang="ko-KR" altLang="en-US" sz="20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로그 파일</a:t>
            </a:r>
            <a:r>
              <a:rPr lang="en-US" altLang="ko-KR" sz="20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, </a:t>
            </a:r>
            <a:r>
              <a:rPr lang="ko-KR" altLang="en-US" sz="2000" b="0" i="0" u="none" strike="noStrike" spc="-100" dirty="0" err="1">
                <a:latin typeface="Gmarket Sans Medium" panose="020B0600000101010101" charset="-127"/>
                <a:ea typeface="Gmarket Sans Medium" panose="020B0600000101010101" charset="-127"/>
              </a:rPr>
              <a:t>스풀</a:t>
            </a:r>
            <a:r>
              <a:rPr lang="ko-KR" altLang="en-US" sz="20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 파일 등 자동 정리</a:t>
            </a:r>
            <a:endParaRPr lang="en-US" altLang="ko-KR" sz="2000" b="0" i="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0" algn="l">
              <a:lnSpc>
                <a:spcPct val="108729"/>
              </a:lnSpc>
            </a:pPr>
            <a:endParaRPr lang="en-US" altLang="ko-KR" sz="2000" b="0" i="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108729"/>
              </a:lnSpc>
              <a:buFont typeface="Arial" panose="020B0604020202020204" pitchFamily="34" charset="0"/>
              <a:buChar char="•"/>
            </a:pPr>
            <a:r>
              <a:rPr lang="ko-KR" altLang="en-US" sz="2400" spc="-100" dirty="0">
                <a:latin typeface="Gmarket Sans Medium" panose="020B0600000101010101" charset="-127"/>
                <a:ea typeface="Gmarket Sans Medium" panose="020B0600000101010101" charset="-127"/>
              </a:rPr>
              <a:t>컴퓨터 자원 사용량 모니터링</a:t>
            </a:r>
            <a:endParaRPr lang="en-US" altLang="ko-KR" sz="2400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0" algn="l">
              <a:lnSpc>
                <a:spcPct val="108729"/>
              </a:lnSpc>
            </a:pPr>
            <a:r>
              <a:rPr lang="ko-KR" altLang="en-US" sz="24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      </a:t>
            </a:r>
            <a:r>
              <a:rPr lang="ko-KR" altLang="en-US" sz="20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예</a:t>
            </a:r>
            <a:r>
              <a:rPr lang="en-US" altLang="ko-KR" sz="20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) </a:t>
            </a:r>
            <a:r>
              <a:rPr lang="ko-KR" altLang="en-US" sz="2000" spc="-100" dirty="0">
                <a:latin typeface="Gmarket Sans Medium" panose="020B0600000101010101" charset="-127"/>
                <a:ea typeface="Gmarket Sans Medium" panose="020B0600000101010101" charset="-127"/>
              </a:rPr>
              <a:t>전력 사용량이 너무 높을 경우 절전 모드 사용 권고</a:t>
            </a:r>
            <a:endParaRPr lang="en-US" altLang="ko-KR" sz="2000" b="0" i="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108729"/>
              </a:lnSpc>
              <a:buFont typeface="Arial" panose="020B0604020202020204" pitchFamily="34" charset="0"/>
              <a:buChar char="•"/>
            </a:pPr>
            <a:endParaRPr lang="en-US" sz="2400" b="0" i="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CF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-546100" y="-787400"/>
            <a:ext cx="19392900" cy="5577096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762000" y="1274352"/>
            <a:ext cx="16687800" cy="2116547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6000" spc="-400" dirty="0">
                <a:solidFill>
                  <a:srgbClr val="206D38"/>
                </a:solidFill>
                <a:ea typeface="Gmarket Sans Light"/>
              </a:rPr>
              <a:t>“</a:t>
            </a:r>
            <a:r>
              <a:rPr lang="ko-KR" altLang="en-US" sz="6000" spc="-400" dirty="0">
                <a:solidFill>
                  <a:srgbClr val="206D38"/>
                </a:solidFill>
                <a:ea typeface="Gmarket Sans Light"/>
              </a:rPr>
              <a:t>리눅스 시스템 프로그래밍을 배운 우리가 디지털 탄소발자국 절감에 기여할 수는 없을까</a:t>
            </a:r>
            <a:r>
              <a:rPr lang="en-US" altLang="ko-KR" sz="6000" spc="-400" dirty="0">
                <a:solidFill>
                  <a:srgbClr val="206D38"/>
                </a:solidFill>
                <a:ea typeface="Gmarket Sans Light"/>
              </a:rPr>
              <a:t>?”</a:t>
            </a:r>
            <a:endParaRPr lang="ko-KR" sz="6000" b="0" i="0" u="none" strike="noStrike" spc="-400" dirty="0">
              <a:solidFill>
                <a:srgbClr val="206D38"/>
              </a:solidFill>
              <a:ea typeface="Gmarket Sans Light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9200" y="3505485"/>
            <a:ext cx="10782300" cy="288168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322800" y="3163648"/>
            <a:ext cx="825500" cy="12573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662400" y="1924049"/>
            <a:ext cx="660400" cy="10033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7162800" y="6546650"/>
            <a:ext cx="4267200" cy="609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just">
              <a:lnSpc>
                <a:spcPct val="117859"/>
              </a:lnSpc>
            </a:pPr>
            <a:r>
              <a:rPr lang="en-US" sz="3200" spc="-200" dirty="0">
                <a:latin typeface="Gmarket Sans Light" panose="020B0600000101010101" charset="-127"/>
                <a:ea typeface="Gmarket Sans Light" panose="020B0600000101010101" charset="-127"/>
              </a:rPr>
              <a:t>Eco-Friendly</a:t>
            </a:r>
            <a:r>
              <a:rPr lang="ko-KR" altLang="en-US" sz="3200" spc="-200" dirty="0">
                <a:latin typeface="Gmarket Sans Light" panose="020B0600000101010101" charset="-127"/>
                <a:ea typeface="Gmarket Sans Light" panose="020B0600000101010101" charset="-127"/>
              </a:rPr>
              <a:t> 리눅스 쉘</a:t>
            </a:r>
            <a:endParaRPr lang="en-US" sz="3200" b="0" i="0" u="none" strike="noStrike" spc="-200" dirty="0">
              <a:latin typeface="Gmarket Sans Light" panose="020B0600000101010101" charset="-127"/>
              <a:ea typeface="Gmarket Sans Light" panose="020B0600000101010101" charset="-127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12" name="Group 12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15" name="Group 15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18" name="Group 18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21" name="Group 21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24" name="Group 24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7" name="TextBox 3">
            <a:extLst>
              <a:ext uri="{FF2B5EF4-FFF2-40B4-BE49-F238E27FC236}">
                <a16:creationId xmlns:a16="http://schemas.microsoft.com/office/drawing/2014/main" id="{5A299671-5A8F-DF49-9354-94A1250372BB}"/>
              </a:ext>
            </a:extLst>
          </p:cNvPr>
          <p:cNvSpPr txBox="1"/>
          <p:nvPr/>
        </p:nvSpPr>
        <p:spPr>
          <a:xfrm>
            <a:off x="5759450" y="5309498"/>
            <a:ext cx="6692900" cy="914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8000" b="0" i="0" u="none" strike="noStrike" spc="-400" dirty="0">
                <a:latin typeface="Gmarket Sans Medium" panose="020B0600000101010101" charset="-127"/>
                <a:ea typeface="Gmarket Sans Medium" panose="020B0600000101010101" charset="-127"/>
              </a:rPr>
              <a:t>“Eco-Shell!”</a:t>
            </a:r>
            <a:endParaRPr lang="ko-KR" sz="8000" b="0" i="0" u="none" strike="noStrike" spc="-400" dirty="0"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59D693-0FF7-5A21-D790-1A7DEC008B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E4ACDC82-B339-0655-CA36-798D406D40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2590802" y="114300"/>
            <a:ext cx="4038600" cy="7848600"/>
          </a:xfrm>
          <a:prstGeom prst="rect">
            <a:avLst/>
          </a:prstGeom>
        </p:spPr>
      </p:pic>
      <p:grpSp>
        <p:nvGrpSpPr>
          <p:cNvPr id="5" name="Group 5">
            <a:extLst>
              <a:ext uri="{FF2B5EF4-FFF2-40B4-BE49-F238E27FC236}">
                <a16:creationId xmlns:a16="http://schemas.microsoft.com/office/drawing/2014/main" id="{6367F307-7ED3-77B5-57AF-7C67618182D6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A5A457B7-5AD9-53F0-E61D-1CBF0385C013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11" name="Group 11">
            <a:extLst>
              <a:ext uri="{FF2B5EF4-FFF2-40B4-BE49-F238E27FC236}">
                <a16:creationId xmlns:a16="http://schemas.microsoft.com/office/drawing/2014/main" id="{B4DBEDE9-F108-426F-816A-FD45E9B1C518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14" name="TextBox 14">
            <a:extLst>
              <a:ext uri="{FF2B5EF4-FFF2-40B4-BE49-F238E27FC236}">
                <a16:creationId xmlns:a16="http://schemas.microsoft.com/office/drawing/2014/main" id="{BA9246EE-FF0E-1572-7399-227A8180C36A}"/>
              </a:ext>
            </a:extLst>
          </p:cNvPr>
          <p:cNvSpPr txBox="1"/>
          <p:nvPr/>
        </p:nvSpPr>
        <p:spPr>
          <a:xfrm>
            <a:off x="1219201" y="3771900"/>
            <a:ext cx="7035800" cy="2146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just">
              <a:lnSpc>
                <a:spcPct val="118689"/>
              </a:lnSpc>
              <a:buFont typeface="Arial" panose="020B0604020202020204" pitchFamily="34" charset="0"/>
              <a:buChar char="•"/>
            </a:pPr>
            <a:r>
              <a:rPr lang="ko-KR" altLang="en-US" sz="2800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리눅스 사용을 위한 대부분의 필수 명령어 구현</a:t>
            </a:r>
            <a:endParaRPr lang="en-US" altLang="ko-KR" sz="2800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342900" lvl="0" indent="-342900" algn="just">
              <a:lnSpc>
                <a:spcPct val="118689"/>
              </a:lnSpc>
              <a:buFont typeface="Arial" panose="020B0604020202020204" pitchFamily="34" charset="0"/>
              <a:buChar char="•"/>
            </a:pPr>
            <a:r>
              <a:rPr lang="ko-KR" altLang="en-US" sz="2800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환경친화적 명령어 디자인</a:t>
            </a:r>
            <a:endParaRPr lang="en-US" altLang="ko-KR" sz="2800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342900" lvl="0" indent="-342900" algn="just">
              <a:lnSpc>
                <a:spcPct val="118689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환경친화적 </a:t>
            </a:r>
            <a:r>
              <a:rPr lang="en-US" altLang="ko-KR" sz="28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Shell </a:t>
            </a:r>
            <a:r>
              <a:rPr lang="ko-KR" altLang="en-US" sz="28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출력 디자인</a:t>
            </a:r>
            <a:endParaRPr lang="en-US" sz="28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51570327-91EE-BFB4-73E7-507D5E08D737}"/>
              </a:ext>
            </a:extLst>
          </p:cNvPr>
          <p:cNvSpPr txBox="1"/>
          <p:nvPr/>
        </p:nvSpPr>
        <p:spPr>
          <a:xfrm>
            <a:off x="2476500" y="2438400"/>
            <a:ext cx="4894541" cy="990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0390"/>
              </a:lnSpc>
            </a:pPr>
            <a:r>
              <a:rPr lang="ko-KR" altLang="en-US" sz="2900" spc="-300" dirty="0">
                <a:solidFill>
                  <a:srgbClr val="206D38"/>
                </a:solidFill>
                <a:latin typeface="Gmarket Sans Bold" panose="020B0600000101010101" charset="-127"/>
                <a:ea typeface="Gmarket Sans Bold" panose="020B0600000101010101" charset="-127"/>
              </a:rPr>
              <a:t>환경친화적 </a:t>
            </a:r>
            <a:r>
              <a:rPr lang="en-US" altLang="ko-KR" sz="2900" spc="-300" dirty="0">
                <a:solidFill>
                  <a:srgbClr val="206D38"/>
                </a:solidFill>
                <a:latin typeface="Gmarket Sans Bold" panose="020B0600000101010101" charset="-127"/>
                <a:ea typeface="Gmarket Sans Bold" panose="020B0600000101010101" charset="-127"/>
              </a:rPr>
              <a:t>Shell </a:t>
            </a:r>
            <a:r>
              <a:rPr lang="ko-KR" altLang="en-US" sz="2900" spc="-300" dirty="0">
                <a:solidFill>
                  <a:srgbClr val="206D38"/>
                </a:solidFill>
                <a:latin typeface="Gmarket Sans Bold" panose="020B0600000101010101" charset="-127"/>
                <a:ea typeface="Gmarket Sans Bold" panose="020B0600000101010101" charset="-127"/>
              </a:rPr>
              <a:t>인터페이스</a:t>
            </a:r>
            <a:endParaRPr lang="ko-KR" sz="2900" b="0" i="0" u="none" strike="noStrike" spc="-300" dirty="0">
              <a:solidFill>
                <a:srgbClr val="206D38"/>
              </a:solidFill>
              <a:latin typeface="Gmarket Sans Bold" panose="020B0600000101010101" charset="-127"/>
              <a:ea typeface="Gmarket Sans Bold" panose="020B0600000101010101" charset="-127"/>
            </a:endParaRP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613D73FB-C25D-9A2E-012E-BEFA3DF06735}"/>
              </a:ext>
            </a:extLst>
          </p:cNvPr>
          <p:cNvSpPr txBox="1"/>
          <p:nvPr/>
        </p:nvSpPr>
        <p:spPr>
          <a:xfrm>
            <a:off x="843242" y="647700"/>
            <a:ext cx="6705600" cy="914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6000" b="0" i="0" u="none" strike="noStrike" spc="-400" dirty="0">
                <a:solidFill>
                  <a:srgbClr val="206D38"/>
                </a:solidFill>
                <a:ea typeface="Gmarket Sans Light"/>
              </a:rPr>
              <a:t>2. </a:t>
            </a:r>
            <a:r>
              <a:rPr lang="ko-KR" altLang="en-US" sz="6000" b="0" i="0" u="none" strike="noStrike" spc="-400" dirty="0">
                <a:solidFill>
                  <a:srgbClr val="206D38"/>
                </a:solidFill>
                <a:ea typeface="Gmarket Sans Light"/>
              </a:rPr>
              <a:t>프로젝트 주요기능</a:t>
            </a:r>
            <a:endParaRPr lang="ko-KR" sz="6000" b="0" i="0" u="none" strike="noStrike" spc="-400" dirty="0">
              <a:solidFill>
                <a:srgbClr val="206D38"/>
              </a:solidFill>
              <a:ea typeface="Gmarket Sans Light"/>
            </a:endParaRP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E2C06F7C-A19D-3614-CFCF-354FBFC1C79F}"/>
              </a:ext>
            </a:extLst>
          </p:cNvPr>
          <p:cNvSpPr txBox="1"/>
          <p:nvPr/>
        </p:nvSpPr>
        <p:spPr>
          <a:xfrm>
            <a:off x="7371042" y="723900"/>
            <a:ext cx="4965700" cy="76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2400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Eco-shell</a:t>
            </a:r>
            <a:r>
              <a:rPr lang="ko-KR" altLang="en-US" sz="2400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의 환경 보호를 위한 기능</a:t>
            </a:r>
            <a:endParaRPr lang="ko-KR" sz="24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pic>
        <p:nvPicPr>
          <p:cNvPr id="20" name="Picture 20">
            <a:extLst>
              <a:ext uri="{FF2B5EF4-FFF2-40B4-BE49-F238E27FC236}">
                <a16:creationId xmlns:a16="http://schemas.microsoft.com/office/drawing/2014/main" id="{F26F4D33-2ED6-EB41-5AA5-3FC6C217E7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58" y="1714500"/>
            <a:ext cx="11612842" cy="202844"/>
          </a:xfrm>
          <a:prstGeom prst="rect">
            <a:avLst/>
          </a:prstGeom>
        </p:spPr>
      </p:pic>
      <p:pic>
        <p:nvPicPr>
          <p:cNvPr id="24" name="Picture 3">
            <a:extLst>
              <a:ext uri="{FF2B5EF4-FFF2-40B4-BE49-F238E27FC236}">
                <a16:creationId xmlns:a16="http://schemas.microsoft.com/office/drawing/2014/main" id="{39277506-37F8-5E79-CFAB-5E98FCEBA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2631421" y="4245134"/>
            <a:ext cx="4038602" cy="7767364"/>
          </a:xfrm>
          <a:prstGeom prst="rect">
            <a:avLst/>
          </a:prstGeom>
        </p:spPr>
      </p:pic>
      <p:sp>
        <p:nvSpPr>
          <p:cNvPr id="32" name="TextBox 14">
            <a:extLst>
              <a:ext uri="{FF2B5EF4-FFF2-40B4-BE49-F238E27FC236}">
                <a16:creationId xmlns:a16="http://schemas.microsoft.com/office/drawing/2014/main" id="{06A2C23F-E834-B50D-FCFF-CD69BE008946}"/>
              </a:ext>
            </a:extLst>
          </p:cNvPr>
          <p:cNvSpPr txBox="1"/>
          <p:nvPr/>
        </p:nvSpPr>
        <p:spPr>
          <a:xfrm>
            <a:off x="1066800" y="7429500"/>
            <a:ext cx="7188201" cy="2451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just">
              <a:lnSpc>
                <a:spcPct val="118689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명령어 실행 시 해당 명령어가 사용한 </a:t>
            </a:r>
            <a:r>
              <a:rPr lang="en-US" altLang="ko-KR" sz="28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CPU, </a:t>
            </a:r>
            <a:r>
              <a:rPr lang="ko-KR" altLang="en-US" sz="28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메모리</a:t>
            </a:r>
            <a:r>
              <a:rPr lang="en-US" altLang="ko-KR" sz="28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, </a:t>
            </a:r>
            <a:r>
              <a:rPr lang="ko-KR" altLang="en-US" sz="28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디스크 등의 자원 사용량과 탄소발자국을 출력</a:t>
            </a:r>
            <a:endParaRPr lang="en-US" sz="28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33" name="TextBox 15">
            <a:extLst>
              <a:ext uri="{FF2B5EF4-FFF2-40B4-BE49-F238E27FC236}">
                <a16:creationId xmlns:a16="http://schemas.microsoft.com/office/drawing/2014/main" id="{E53E68E8-8750-A08B-A9F8-BDABE74B1352}"/>
              </a:ext>
            </a:extLst>
          </p:cNvPr>
          <p:cNvSpPr txBox="1"/>
          <p:nvPr/>
        </p:nvSpPr>
        <p:spPr>
          <a:xfrm>
            <a:off x="2616200" y="6515100"/>
            <a:ext cx="3327400" cy="990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0390"/>
              </a:lnSpc>
            </a:pPr>
            <a:r>
              <a:rPr lang="ko-KR" altLang="en-US" sz="2900" b="0" i="0" u="none" strike="noStrike" spc="-300" dirty="0">
                <a:solidFill>
                  <a:srgbClr val="206D38"/>
                </a:solidFill>
                <a:ea typeface="Gmarket Sans Bold"/>
              </a:rPr>
              <a:t>자원 사용량 피드백 제공</a:t>
            </a:r>
            <a:endParaRPr lang="ko-KR" sz="2900" b="0" i="0" u="none" strike="noStrike" spc="-300" dirty="0">
              <a:solidFill>
                <a:srgbClr val="206D38"/>
              </a:solidFill>
              <a:ea typeface="Gmarket Sans Bold"/>
            </a:endParaRPr>
          </a:p>
        </p:txBody>
      </p:sp>
      <p:pic>
        <p:nvPicPr>
          <p:cNvPr id="38" name="Picture 3">
            <a:extLst>
              <a:ext uri="{FF2B5EF4-FFF2-40B4-BE49-F238E27FC236}">
                <a16:creationId xmlns:a16="http://schemas.microsoft.com/office/drawing/2014/main" id="{ED183329-773A-A32C-FF7B-51AD8B9D1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11658601" y="114301"/>
            <a:ext cx="4038600" cy="7848600"/>
          </a:xfrm>
          <a:prstGeom prst="rect">
            <a:avLst/>
          </a:prstGeom>
        </p:spPr>
      </p:pic>
      <p:sp>
        <p:nvSpPr>
          <p:cNvPr id="41" name="TextBox 14">
            <a:extLst>
              <a:ext uri="{FF2B5EF4-FFF2-40B4-BE49-F238E27FC236}">
                <a16:creationId xmlns:a16="http://schemas.microsoft.com/office/drawing/2014/main" id="{1D67660E-785B-472E-4478-E8E0E1EFC9C8}"/>
              </a:ext>
            </a:extLst>
          </p:cNvPr>
          <p:cNvSpPr txBox="1"/>
          <p:nvPr/>
        </p:nvSpPr>
        <p:spPr>
          <a:xfrm>
            <a:off x="10058400" y="3467100"/>
            <a:ext cx="7315199" cy="2146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457200" lvl="0" indent="-457200" algn="just">
              <a:lnSpc>
                <a:spcPct val="118689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200" dirty="0">
                <a:solidFill>
                  <a:srgbClr val="206D38"/>
                </a:solidFill>
                <a:ea typeface="Noto Sans CJK KR Medium"/>
              </a:rPr>
              <a:t>일정 기간 동안 사용되지 않은 파일을 자동으로 </a:t>
            </a:r>
            <a:r>
              <a:rPr lang="ko-KR" altLang="en-US" sz="2800" spc="-200" dirty="0">
                <a:solidFill>
                  <a:srgbClr val="206D38"/>
                </a:solidFill>
                <a:ea typeface="Noto Sans CJK KR Medium"/>
              </a:rPr>
              <a:t>제안</a:t>
            </a:r>
            <a:endParaRPr lang="en-US" altLang="ko-KR" sz="2800" spc="-200" dirty="0">
              <a:solidFill>
                <a:srgbClr val="206D38"/>
              </a:solidFill>
              <a:ea typeface="Noto Sans CJK KR Medium"/>
            </a:endParaRPr>
          </a:p>
          <a:p>
            <a:pPr marL="457200" lvl="0" indent="-457200" algn="just">
              <a:lnSpc>
                <a:spcPct val="118689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200" dirty="0">
                <a:solidFill>
                  <a:srgbClr val="206D38"/>
                </a:solidFill>
                <a:ea typeface="Noto Sans CJK KR Medium"/>
              </a:rPr>
              <a:t>시스템의 불필요한 파일</a:t>
            </a:r>
            <a:r>
              <a:rPr lang="en-US" altLang="ko-KR" sz="2800" b="0" i="0" u="none" strike="noStrike" spc="-200" dirty="0">
                <a:solidFill>
                  <a:srgbClr val="206D38"/>
                </a:solidFill>
                <a:ea typeface="Noto Sans CJK KR Medium"/>
              </a:rPr>
              <a:t>,</a:t>
            </a:r>
            <a:r>
              <a:rPr lang="ko-KR" altLang="en-US" sz="2800" b="0" i="0" u="none" strike="noStrike" spc="-200" dirty="0">
                <a:solidFill>
                  <a:srgbClr val="206D38"/>
                </a:solidFill>
                <a:ea typeface="Noto Sans CJK KR Medium"/>
              </a:rPr>
              <a:t> 프로세스를 자동으로 정리</a:t>
            </a:r>
            <a:endParaRPr lang="en-US" altLang="ko-KR" sz="2800" b="0" i="0" u="none" strike="noStrike" spc="-200" dirty="0">
              <a:solidFill>
                <a:srgbClr val="206D38"/>
              </a:solidFill>
              <a:ea typeface="Noto Sans CJK KR Medium"/>
            </a:endParaRPr>
          </a:p>
        </p:txBody>
      </p:sp>
      <p:sp>
        <p:nvSpPr>
          <p:cNvPr id="42" name="TextBox 15">
            <a:extLst>
              <a:ext uri="{FF2B5EF4-FFF2-40B4-BE49-F238E27FC236}">
                <a16:creationId xmlns:a16="http://schemas.microsoft.com/office/drawing/2014/main" id="{6B3643E3-90CE-5931-C0D1-5A283603763A}"/>
              </a:ext>
            </a:extLst>
          </p:cNvPr>
          <p:cNvSpPr txBox="1"/>
          <p:nvPr/>
        </p:nvSpPr>
        <p:spPr>
          <a:xfrm>
            <a:off x="11544300" y="2438401"/>
            <a:ext cx="4064000" cy="990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0390"/>
              </a:lnSpc>
            </a:pPr>
            <a:r>
              <a:rPr lang="ko-KR" altLang="en-US" sz="2900" b="0" i="0" u="none" strike="noStrike" spc="-300" dirty="0">
                <a:solidFill>
                  <a:srgbClr val="206D38"/>
                </a:solidFill>
                <a:ea typeface="Gmarket Sans Bold"/>
              </a:rPr>
              <a:t>자동 자원 정리 및 최적화</a:t>
            </a:r>
            <a:endParaRPr lang="ko-KR" altLang="ko-KR" sz="2900" b="0" i="0" u="none" strike="noStrike" spc="-300" dirty="0">
              <a:solidFill>
                <a:srgbClr val="206D38"/>
              </a:solidFill>
              <a:ea typeface="Gmarket Sans Bold"/>
            </a:endParaRPr>
          </a:p>
        </p:txBody>
      </p:sp>
      <p:pic>
        <p:nvPicPr>
          <p:cNvPr id="43" name="Picture 3">
            <a:extLst>
              <a:ext uri="{FF2B5EF4-FFF2-40B4-BE49-F238E27FC236}">
                <a16:creationId xmlns:a16="http://schemas.microsoft.com/office/drawing/2014/main" id="{F8B8C927-9733-6533-9447-D6E03F5E39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11699220" y="4245135"/>
            <a:ext cx="4038602" cy="7767364"/>
          </a:xfrm>
          <a:prstGeom prst="rect">
            <a:avLst/>
          </a:prstGeom>
        </p:spPr>
      </p:pic>
      <p:sp>
        <p:nvSpPr>
          <p:cNvPr id="46" name="TextBox 14">
            <a:extLst>
              <a:ext uri="{FF2B5EF4-FFF2-40B4-BE49-F238E27FC236}">
                <a16:creationId xmlns:a16="http://schemas.microsoft.com/office/drawing/2014/main" id="{7474D769-2B63-ADE7-8CBA-0F1B86D72A0B}"/>
              </a:ext>
            </a:extLst>
          </p:cNvPr>
          <p:cNvSpPr txBox="1"/>
          <p:nvPr/>
        </p:nvSpPr>
        <p:spPr>
          <a:xfrm>
            <a:off x="10198099" y="7486856"/>
            <a:ext cx="7175500" cy="2451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just">
              <a:lnSpc>
                <a:spcPct val="118689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200" dirty="0">
                <a:solidFill>
                  <a:srgbClr val="206D38"/>
                </a:solidFill>
                <a:ea typeface="Noto Sans CJK KR Medium"/>
              </a:rPr>
              <a:t>자원을 많이 소모할 가능성이 있는 작업에 대해 </a:t>
            </a:r>
            <a:r>
              <a:rPr lang="en-US" altLang="ko-KR" sz="2800" b="0" i="0" u="none" strike="noStrike" spc="-200" dirty="0">
                <a:solidFill>
                  <a:srgbClr val="206D38"/>
                </a:solidFill>
                <a:ea typeface="Noto Sans CJK KR Medium"/>
              </a:rPr>
              <a:t>'</a:t>
            </a:r>
            <a:r>
              <a:rPr lang="ko-KR" altLang="en-US" sz="2800" b="0" i="0" u="none" strike="noStrike" spc="-200" dirty="0">
                <a:solidFill>
                  <a:srgbClr val="206D38"/>
                </a:solidFill>
                <a:ea typeface="Noto Sans CJK KR Medium"/>
              </a:rPr>
              <a:t>에코 모드</a:t>
            </a:r>
            <a:r>
              <a:rPr lang="en-US" altLang="ko-KR" sz="2800" b="0" i="0" u="none" strike="noStrike" spc="-200" dirty="0">
                <a:solidFill>
                  <a:srgbClr val="206D38"/>
                </a:solidFill>
                <a:ea typeface="Noto Sans CJK KR Medium"/>
              </a:rPr>
              <a:t>'</a:t>
            </a:r>
            <a:r>
              <a:rPr lang="ko-KR" altLang="en-US" sz="2800" b="0" i="0" u="none" strike="noStrike" spc="-200" dirty="0">
                <a:solidFill>
                  <a:srgbClr val="206D38"/>
                </a:solidFill>
                <a:ea typeface="Noto Sans CJK KR Medium"/>
              </a:rPr>
              <a:t>를 활성화하여 자원 소비를 줄일 수 있는 대안을 제시</a:t>
            </a:r>
            <a:endParaRPr lang="en-US" altLang="ko-KR" sz="2800" b="0" i="0" u="none" strike="noStrike" spc="-200" dirty="0">
              <a:solidFill>
                <a:srgbClr val="206D38"/>
              </a:solidFill>
              <a:ea typeface="Noto Sans CJK KR Medium"/>
            </a:endParaRPr>
          </a:p>
          <a:p>
            <a:pPr marL="342900" lvl="0" indent="-342900" algn="just">
              <a:lnSpc>
                <a:spcPct val="118689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200" dirty="0">
                <a:solidFill>
                  <a:srgbClr val="206D38"/>
                </a:solidFill>
                <a:ea typeface="Noto Sans CJK KR Medium"/>
              </a:rPr>
              <a:t>용량이 큰 데이터 네트워크 이용 제한</a:t>
            </a:r>
            <a:r>
              <a:rPr lang="en-US" altLang="ko-KR" sz="2800" b="0" i="0" u="none" strike="noStrike" spc="-200" dirty="0">
                <a:solidFill>
                  <a:srgbClr val="206D38"/>
                </a:solidFill>
                <a:ea typeface="Noto Sans CJK KR Medium"/>
              </a:rPr>
              <a:t>, </a:t>
            </a:r>
            <a:r>
              <a:rPr lang="ko-KR" altLang="en-US" sz="2800" b="0" i="0" u="none" strike="noStrike" spc="-200" dirty="0">
                <a:solidFill>
                  <a:srgbClr val="206D38"/>
                </a:solidFill>
                <a:ea typeface="Noto Sans CJK KR Medium"/>
              </a:rPr>
              <a:t>절전모드 등</a:t>
            </a:r>
            <a:endParaRPr lang="en-US" altLang="ko-KR" sz="2800" b="0" i="0" u="none" strike="noStrike" spc="-200" dirty="0">
              <a:solidFill>
                <a:srgbClr val="206D38"/>
              </a:solidFill>
              <a:ea typeface="Noto Sans CJK KR Medium"/>
            </a:endParaRPr>
          </a:p>
        </p:txBody>
      </p:sp>
      <p:sp>
        <p:nvSpPr>
          <p:cNvPr id="47" name="TextBox 15">
            <a:extLst>
              <a:ext uri="{FF2B5EF4-FFF2-40B4-BE49-F238E27FC236}">
                <a16:creationId xmlns:a16="http://schemas.microsoft.com/office/drawing/2014/main" id="{80D7A50B-003D-4B5D-F181-B4B0F07703FD}"/>
              </a:ext>
            </a:extLst>
          </p:cNvPr>
          <p:cNvSpPr txBox="1"/>
          <p:nvPr/>
        </p:nvSpPr>
        <p:spPr>
          <a:xfrm>
            <a:off x="11760200" y="6438901"/>
            <a:ext cx="3327400" cy="990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0390"/>
              </a:lnSpc>
            </a:pPr>
            <a:r>
              <a:rPr lang="ko-KR" altLang="en-US" sz="2900" b="0" i="0" u="none" strike="noStrike" spc="-300" dirty="0">
                <a:solidFill>
                  <a:srgbClr val="206D38"/>
                </a:solidFill>
                <a:latin typeface="Gmarket Sans Bold" panose="020B0600000101010101" charset="-127"/>
                <a:ea typeface="Gmarket Sans Bold" panose="020B0600000101010101" charset="-127"/>
              </a:rPr>
              <a:t>에코 모드 </a:t>
            </a:r>
            <a:r>
              <a:rPr lang="en-US" altLang="ko-KR" sz="2900" b="0" i="0" u="none" strike="noStrike" spc="-300" dirty="0">
                <a:solidFill>
                  <a:srgbClr val="206D38"/>
                </a:solidFill>
                <a:latin typeface="Gmarket Sans Bold" panose="020B0600000101010101" charset="-127"/>
                <a:ea typeface="Gmarket Sans Bold" panose="020B0600000101010101" charset="-127"/>
              </a:rPr>
              <a:t>(Eco Mode)</a:t>
            </a:r>
            <a:endParaRPr lang="ko-KR" altLang="ko-KR" sz="2900" b="0" i="0" u="none" strike="noStrike" spc="-300" dirty="0">
              <a:solidFill>
                <a:srgbClr val="206D38"/>
              </a:solidFill>
              <a:latin typeface="Gmarket Sans Bold" panose="020B0600000101010101" charset="-127"/>
              <a:ea typeface="Gmarket Sans Bold" panose="020B0600000101010101" charset="-127"/>
            </a:endParaRPr>
          </a:p>
        </p:txBody>
      </p:sp>
      <p:pic>
        <p:nvPicPr>
          <p:cNvPr id="48" name="Picture 6">
            <a:extLst>
              <a:ext uri="{FF2B5EF4-FFF2-40B4-BE49-F238E27FC236}">
                <a16:creationId xmlns:a16="http://schemas.microsoft.com/office/drawing/2014/main" id="{9FEE7737-99AF-8BDF-7EBE-06C5BF5988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8400" y="2400300"/>
            <a:ext cx="1193800" cy="1193800"/>
          </a:xfrm>
          <a:prstGeom prst="rect">
            <a:avLst/>
          </a:prstGeom>
        </p:spPr>
      </p:pic>
      <p:pic>
        <p:nvPicPr>
          <p:cNvPr id="49" name="Picture 7">
            <a:extLst>
              <a:ext uri="{FF2B5EF4-FFF2-40B4-BE49-F238E27FC236}">
                <a16:creationId xmlns:a16="http://schemas.microsoft.com/office/drawing/2014/main" id="{4B4E5CE2-ADAC-4E00-D9C5-FA328ED298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3200" y="2552700"/>
            <a:ext cx="571500" cy="876300"/>
          </a:xfrm>
          <a:prstGeom prst="rect">
            <a:avLst/>
          </a:prstGeom>
        </p:spPr>
      </p:pic>
      <p:pic>
        <p:nvPicPr>
          <p:cNvPr id="50" name="Picture 12">
            <a:extLst>
              <a:ext uri="{FF2B5EF4-FFF2-40B4-BE49-F238E27FC236}">
                <a16:creationId xmlns:a16="http://schemas.microsoft.com/office/drawing/2014/main" id="{DA4BA9E5-8376-243C-882B-924BF2CB37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60000" y="2400300"/>
            <a:ext cx="1193800" cy="1193800"/>
          </a:xfrm>
          <a:prstGeom prst="rect">
            <a:avLst/>
          </a:prstGeom>
        </p:spPr>
      </p:pic>
      <p:pic>
        <p:nvPicPr>
          <p:cNvPr id="51" name="Picture 13">
            <a:extLst>
              <a:ext uri="{FF2B5EF4-FFF2-40B4-BE49-F238E27FC236}">
                <a16:creationId xmlns:a16="http://schemas.microsoft.com/office/drawing/2014/main" id="{F2E9532B-5761-9885-00D0-1301752969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12400" y="2590800"/>
            <a:ext cx="863600" cy="838200"/>
          </a:xfrm>
          <a:prstGeom prst="rect">
            <a:avLst/>
          </a:prstGeom>
        </p:spPr>
      </p:pic>
      <p:pic>
        <p:nvPicPr>
          <p:cNvPr id="52" name="Picture 9">
            <a:extLst>
              <a:ext uri="{FF2B5EF4-FFF2-40B4-BE49-F238E27FC236}">
                <a16:creationId xmlns:a16="http://schemas.microsoft.com/office/drawing/2014/main" id="{A7B83843-956F-31BE-A051-4C89318091D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01300" y="6388100"/>
            <a:ext cx="1193800" cy="1193800"/>
          </a:xfrm>
          <a:prstGeom prst="rect">
            <a:avLst/>
          </a:prstGeom>
        </p:spPr>
      </p:pic>
      <p:pic>
        <p:nvPicPr>
          <p:cNvPr id="53" name="Picture 10">
            <a:extLst>
              <a:ext uri="{FF2B5EF4-FFF2-40B4-BE49-F238E27FC236}">
                <a16:creationId xmlns:a16="http://schemas.microsoft.com/office/drawing/2014/main" id="{DB7A90F9-B14E-3127-4649-AF05D472303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629900" y="6565900"/>
            <a:ext cx="711200" cy="850900"/>
          </a:xfrm>
          <a:prstGeom prst="rect">
            <a:avLst/>
          </a:prstGeom>
        </p:spPr>
      </p:pic>
      <p:pic>
        <p:nvPicPr>
          <p:cNvPr id="54" name="Picture 9">
            <a:extLst>
              <a:ext uri="{FF2B5EF4-FFF2-40B4-BE49-F238E27FC236}">
                <a16:creationId xmlns:a16="http://schemas.microsoft.com/office/drawing/2014/main" id="{0E9CC1AB-E408-E00E-3169-99B32DDECEDE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257299" y="6438900"/>
            <a:ext cx="1193800" cy="1193800"/>
          </a:xfrm>
          <a:prstGeom prst="rect">
            <a:avLst/>
          </a:prstGeom>
        </p:spPr>
      </p:pic>
      <p:sp>
        <p:nvSpPr>
          <p:cNvPr id="57" name="그래픽 55" descr="꽃 윤곽선">
            <a:extLst>
              <a:ext uri="{FF2B5EF4-FFF2-40B4-BE49-F238E27FC236}">
                <a16:creationId xmlns:a16="http://schemas.microsoft.com/office/drawing/2014/main" id="{2282CDDE-7837-1245-E93A-DEA6DC7D2C41}"/>
              </a:ext>
            </a:extLst>
          </p:cNvPr>
          <p:cNvSpPr/>
          <p:nvPr/>
        </p:nvSpPr>
        <p:spPr>
          <a:xfrm>
            <a:off x="1536699" y="6667500"/>
            <a:ext cx="645272" cy="733427"/>
          </a:xfrm>
          <a:custGeom>
            <a:avLst/>
            <a:gdLst>
              <a:gd name="connsiteX0" fmla="*/ 640883 w 645272"/>
              <a:gd name="connsiteY0" fmla="*/ 421007 h 733427"/>
              <a:gd name="connsiteX1" fmla="*/ 608755 w 645272"/>
              <a:gd name="connsiteY1" fmla="*/ 408949 h 733427"/>
              <a:gd name="connsiteX2" fmla="*/ 333149 w 645272"/>
              <a:gd name="connsiteY2" fmla="*/ 556681 h 733427"/>
              <a:gd name="connsiteX3" fmla="*/ 332987 w 645272"/>
              <a:gd name="connsiteY3" fmla="*/ 556624 h 733427"/>
              <a:gd name="connsiteX4" fmla="*/ 332987 w 645272"/>
              <a:gd name="connsiteY4" fmla="*/ 400052 h 733427"/>
              <a:gd name="connsiteX5" fmla="*/ 336845 w 645272"/>
              <a:gd name="connsiteY5" fmla="*/ 400052 h 733427"/>
              <a:gd name="connsiteX6" fmla="*/ 393099 w 645272"/>
              <a:gd name="connsiteY6" fmla="*/ 394052 h 733427"/>
              <a:gd name="connsiteX7" fmla="*/ 505256 w 645272"/>
              <a:gd name="connsiteY7" fmla="*/ 310355 h 733427"/>
              <a:gd name="connsiteX8" fmla="*/ 489626 w 645272"/>
              <a:gd name="connsiteY8" fmla="*/ 14804 h 733427"/>
              <a:gd name="connsiteX9" fmla="*/ 489035 w 645272"/>
              <a:gd name="connsiteY9" fmla="*/ 13614 h 733427"/>
              <a:gd name="connsiteX10" fmla="*/ 465470 w 645272"/>
              <a:gd name="connsiteY10" fmla="*/ 231 h 733427"/>
              <a:gd name="connsiteX11" fmla="*/ 443896 w 645272"/>
              <a:gd name="connsiteY11" fmla="*/ 13756 h 733427"/>
              <a:gd name="connsiteX12" fmla="*/ 403891 w 645272"/>
              <a:gd name="connsiteY12" fmla="*/ 85194 h 733427"/>
              <a:gd name="connsiteX13" fmla="*/ 403815 w 645272"/>
              <a:gd name="connsiteY13" fmla="*/ 85194 h 733427"/>
              <a:gd name="connsiteX14" fmla="*/ 399453 w 645272"/>
              <a:gd name="connsiteY14" fmla="*/ 93166 h 733427"/>
              <a:gd name="connsiteX15" fmla="*/ 395024 w 645272"/>
              <a:gd name="connsiteY15" fmla="*/ 101072 h 733427"/>
              <a:gd name="connsiteX16" fmla="*/ 346132 w 645272"/>
              <a:gd name="connsiteY16" fmla="*/ 13880 h 733427"/>
              <a:gd name="connsiteX17" fmla="*/ 311859 w 645272"/>
              <a:gd name="connsiteY17" fmla="*/ 2798 h 733427"/>
              <a:gd name="connsiteX18" fmla="*/ 300840 w 645272"/>
              <a:gd name="connsiteY18" fmla="*/ 13756 h 733427"/>
              <a:gd name="connsiteX19" fmla="*/ 251929 w 645272"/>
              <a:gd name="connsiteY19" fmla="*/ 101053 h 733427"/>
              <a:gd name="connsiteX20" fmla="*/ 202933 w 645272"/>
              <a:gd name="connsiteY20" fmla="*/ 13614 h 733427"/>
              <a:gd name="connsiteX21" fmla="*/ 179378 w 645272"/>
              <a:gd name="connsiteY21" fmla="*/ 231 h 733427"/>
              <a:gd name="connsiteX22" fmla="*/ 157280 w 645272"/>
              <a:gd name="connsiteY22" fmla="*/ 14804 h 733427"/>
              <a:gd name="connsiteX23" fmla="*/ 141439 w 645272"/>
              <a:gd name="connsiteY23" fmla="*/ 310565 h 733427"/>
              <a:gd name="connsiteX24" fmla="*/ 252882 w 645272"/>
              <a:gd name="connsiteY24" fmla="*/ 394004 h 733427"/>
              <a:gd name="connsiteX25" fmla="*/ 309337 w 645272"/>
              <a:gd name="connsiteY25" fmla="*/ 400052 h 733427"/>
              <a:gd name="connsiteX26" fmla="*/ 313937 w 645272"/>
              <a:gd name="connsiteY26" fmla="*/ 400052 h 733427"/>
              <a:gd name="connsiteX27" fmla="*/ 313937 w 645272"/>
              <a:gd name="connsiteY27" fmla="*/ 558548 h 733427"/>
              <a:gd name="connsiteX28" fmla="*/ 313775 w 645272"/>
              <a:gd name="connsiteY28" fmla="*/ 558606 h 733427"/>
              <a:gd name="connsiteX29" fmla="*/ 36645 w 645272"/>
              <a:gd name="connsiteY29" fmla="*/ 409063 h 733427"/>
              <a:gd name="connsiteX30" fmla="*/ 4375 w 645272"/>
              <a:gd name="connsiteY30" fmla="*/ 421007 h 733427"/>
              <a:gd name="connsiteX31" fmla="*/ 8013 w 645272"/>
              <a:gd name="connsiteY31" fmla="*/ 456136 h 733427"/>
              <a:gd name="connsiteX32" fmla="*/ 114046 w 645272"/>
              <a:gd name="connsiteY32" fmla="*/ 654036 h 733427"/>
              <a:gd name="connsiteX33" fmla="*/ 209162 w 645272"/>
              <a:gd name="connsiteY33" fmla="*/ 733427 h 733427"/>
              <a:gd name="connsiteX34" fmla="*/ 436048 w 645272"/>
              <a:gd name="connsiteY34" fmla="*/ 733427 h 733427"/>
              <a:gd name="connsiteX35" fmla="*/ 531107 w 645272"/>
              <a:gd name="connsiteY35" fmla="*/ 654370 h 733427"/>
              <a:gd name="connsiteX36" fmla="*/ 637330 w 645272"/>
              <a:gd name="connsiteY36" fmla="*/ 456059 h 733427"/>
              <a:gd name="connsiteX37" fmla="*/ 640883 w 645272"/>
              <a:gd name="connsiteY37" fmla="*/ 421007 h 733427"/>
              <a:gd name="connsiteX38" fmla="*/ 416036 w 645272"/>
              <a:gd name="connsiteY38" fmla="*/ 102453 h 733427"/>
              <a:gd name="connsiteX39" fmla="*/ 460689 w 645272"/>
              <a:gd name="connsiteY39" fmla="*/ 22738 h 733427"/>
              <a:gd name="connsiteX40" fmla="*/ 466004 w 645272"/>
              <a:gd name="connsiteY40" fmla="*/ 19271 h 733427"/>
              <a:gd name="connsiteX41" fmla="*/ 472271 w 645272"/>
              <a:gd name="connsiteY41" fmla="*/ 22710 h 733427"/>
              <a:gd name="connsiteX42" fmla="*/ 488292 w 645272"/>
              <a:gd name="connsiteY42" fmla="*/ 301707 h 733427"/>
              <a:gd name="connsiteX43" fmla="*/ 388651 w 645272"/>
              <a:gd name="connsiteY43" fmla="*/ 375525 h 733427"/>
              <a:gd name="connsiteX44" fmla="*/ 336845 w 645272"/>
              <a:gd name="connsiteY44" fmla="*/ 381002 h 733427"/>
              <a:gd name="connsiteX45" fmla="*/ 333721 w 645272"/>
              <a:gd name="connsiteY45" fmla="*/ 381002 h 733427"/>
              <a:gd name="connsiteX46" fmla="*/ 333721 w 645272"/>
              <a:gd name="connsiteY46" fmla="*/ 313861 h 733427"/>
              <a:gd name="connsiteX47" fmla="*/ 362905 w 645272"/>
              <a:gd name="connsiteY47" fmla="*/ 199627 h 733427"/>
              <a:gd name="connsiteX48" fmla="*/ 416036 w 645272"/>
              <a:gd name="connsiteY48" fmla="*/ 102453 h 733427"/>
              <a:gd name="connsiteX49" fmla="*/ 317528 w 645272"/>
              <a:gd name="connsiteY49" fmla="*/ 22939 h 733427"/>
              <a:gd name="connsiteX50" fmla="*/ 323462 w 645272"/>
              <a:gd name="connsiteY50" fmla="*/ 19052 h 733427"/>
              <a:gd name="connsiteX51" fmla="*/ 329453 w 645272"/>
              <a:gd name="connsiteY51" fmla="*/ 23062 h 733427"/>
              <a:gd name="connsiteX52" fmla="*/ 384251 w 645272"/>
              <a:gd name="connsiteY52" fmla="*/ 120875 h 733427"/>
              <a:gd name="connsiteX53" fmla="*/ 346151 w 645272"/>
              <a:gd name="connsiteY53" fmla="*/ 190502 h 733427"/>
              <a:gd name="connsiteX54" fmla="*/ 323748 w 645272"/>
              <a:gd name="connsiteY54" fmla="*/ 246471 h 733427"/>
              <a:gd name="connsiteX55" fmla="*/ 302174 w 645272"/>
              <a:gd name="connsiteY55" fmla="*/ 193407 h 733427"/>
              <a:gd name="connsiteX56" fmla="*/ 262597 w 645272"/>
              <a:gd name="connsiteY56" fmla="*/ 120970 h 733427"/>
              <a:gd name="connsiteX57" fmla="*/ 317528 w 645272"/>
              <a:gd name="connsiteY57" fmla="*/ 22939 h 733427"/>
              <a:gd name="connsiteX58" fmla="*/ 257378 w 645272"/>
              <a:gd name="connsiteY58" fmla="*/ 375487 h 733427"/>
              <a:gd name="connsiteX59" fmla="*/ 158413 w 645272"/>
              <a:gd name="connsiteY59" fmla="*/ 301926 h 733427"/>
              <a:gd name="connsiteX60" fmla="*/ 174605 w 645272"/>
              <a:gd name="connsiteY60" fmla="*/ 22738 h 733427"/>
              <a:gd name="connsiteX61" fmla="*/ 179930 w 645272"/>
              <a:gd name="connsiteY61" fmla="*/ 19271 h 733427"/>
              <a:gd name="connsiteX62" fmla="*/ 180120 w 645272"/>
              <a:gd name="connsiteY62" fmla="*/ 19271 h 733427"/>
              <a:gd name="connsiteX63" fmla="*/ 186426 w 645272"/>
              <a:gd name="connsiteY63" fmla="*/ 23081 h 733427"/>
              <a:gd name="connsiteX64" fmla="*/ 226307 w 645272"/>
              <a:gd name="connsiteY64" fmla="*/ 94300 h 733427"/>
              <a:gd name="connsiteX65" fmla="*/ 285476 w 645272"/>
              <a:gd name="connsiteY65" fmla="*/ 202523 h 733427"/>
              <a:gd name="connsiteX66" fmla="*/ 314661 w 645272"/>
              <a:gd name="connsiteY66" fmla="*/ 316747 h 733427"/>
              <a:gd name="connsiteX67" fmla="*/ 314661 w 645272"/>
              <a:gd name="connsiteY67" fmla="*/ 381002 h 733427"/>
              <a:gd name="connsiteX68" fmla="*/ 309327 w 645272"/>
              <a:gd name="connsiteY68" fmla="*/ 381002 h 733427"/>
              <a:gd name="connsiteX69" fmla="*/ 257378 w 645272"/>
              <a:gd name="connsiteY69" fmla="*/ 375487 h 733427"/>
              <a:gd name="connsiteX70" fmla="*/ 209162 w 645272"/>
              <a:gd name="connsiteY70" fmla="*/ 714377 h 733427"/>
              <a:gd name="connsiteX71" fmla="*/ 132762 w 645272"/>
              <a:gd name="connsiteY71" fmla="*/ 650560 h 733427"/>
              <a:gd name="connsiteX72" fmla="*/ 21815 w 645272"/>
              <a:gd name="connsiteY72" fmla="*/ 443105 h 733427"/>
              <a:gd name="connsiteX73" fmla="*/ 20510 w 645272"/>
              <a:gd name="connsiteY73" fmla="*/ 431104 h 733427"/>
              <a:gd name="connsiteX74" fmla="*/ 27987 w 645272"/>
              <a:gd name="connsiteY74" fmla="*/ 426818 h 733427"/>
              <a:gd name="connsiteX75" fmla="*/ 31349 w 645272"/>
              <a:gd name="connsiteY75" fmla="*/ 427341 h 733427"/>
              <a:gd name="connsiteX76" fmla="*/ 311042 w 645272"/>
              <a:gd name="connsiteY76" fmla="*/ 585561 h 733427"/>
              <a:gd name="connsiteX77" fmla="*/ 303803 w 645272"/>
              <a:gd name="connsiteY77" fmla="*/ 597553 h 733427"/>
              <a:gd name="connsiteX78" fmla="*/ 266969 w 645272"/>
              <a:gd name="connsiteY78" fmla="*/ 714377 h 733427"/>
              <a:gd name="connsiteX79" fmla="*/ 209162 w 645272"/>
              <a:gd name="connsiteY79" fmla="*/ 714377 h 733427"/>
              <a:gd name="connsiteX80" fmla="*/ 623500 w 645272"/>
              <a:gd name="connsiteY80" fmla="*/ 443010 h 733427"/>
              <a:gd name="connsiteX81" fmla="*/ 512372 w 645272"/>
              <a:gd name="connsiteY81" fmla="*/ 650893 h 733427"/>
              <a:gd name="connsiteX82" fmla="*/ 436048 w 645272"/>
              <a:gd name="connsiteY82" fmla="*/ 714377 h 733427"/>
              <a:gd name="connsiteX83" fmla="*/ 286381 w 645272"/>
              <a:gd name="connsiteY83" fmla="*/ 714377 h 733427"/>
              <a:gd name="connsiteX84" fmla="*/ 320605 w 645272"/>
              <a:gd name="connsiteY84" fmla="*/ 606592 h 733427"/>
              <a:gd name="connsiteX85" fmla="*/ 614089 w 645272"/>
              <a:gd name="connsiteY85" fmla="*/ 427275 h 733427"/>
              <a:gd name="connsiteX86" fmla="*/ 624747 w 645272"/>
              <a:gd name="connsiteY86" fmla="*/ 431085 h 733427"/>
              <a:gd name="connsiteX87" fmla="*/ 623500 w 645272"/>
              <a:gd name="connsiteY87" fmla="*/ 443010 h 733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645272" h="733427" fill="none" extrusionOk="0">
                <a:moveTo>
                  <a:pt x="640883" y="421007"/>
                </a:moveTo>
                <a:cubicBezTo>
                  <a:pt x="633775" y="409780"/>
                  <a:pt x="623019" y="405901"/>
                  <a:pt x="608755" y="408949"/>
                </a:cubicBezTo>
                <a:cubicBezTo>
                  <a:pt x="557949" y="421284"/>
                  <a:pt x="408402" y="457197"/>
                  <a:pt x="333149" y="556681"/>
                </a:cubicBezTo>
                <a:cubicBezTo>
                  <a:pt x="333052" y="556799"/>
                  <a:pt x="332993" y="556761"/>
                  <a:pt x="332987" y="556624"/>
                </a:cubicBezTo>
                <a:cubicBezTo>
                  <a:pt x="330722" y="487176"/>
                  <a:pt x="332291" y="437324"/>
                  <a:pt x="332987" y="400052"/>
                </a:cubicBezTo>
                <a:cubicBezTo>
                  <a:pt x="334766" y="400053"/>
                  <a:pt x="335491" y="400229"/>
                  <a:pt x="336845" y="400052"/>
                </a:cubicBezTo>
                <a:cubicBezTo>
                  <a:pt x="354445" y="399371"/>
                  <a:pt x="374656" y="399756"/>
                  <a:pt x="393099" y="394052"/>
                </a:cubicBezTo>
                <a:cubicBezTo>
                  <a:pt x="447100" y="379936"/>
                  <a:pt x="489993" y="347927"/>
                  <a:pt x="505256" y="310355"/>
                </a:cubicBezTo>
                <a:cubicBezTo>
                  <a:pt x="562254" y="196581"/>
                  <a:pt x="492409" y="21618"/>
                  <a:pt x="489626" y="14804"/>
                </a:cubicBezTo>
                <a:cubicBezTo>
                  <a:pt x="489490" y="14509"/>
                  <a:pt x="489205" y="13910"/>
                  <a:pt x="489035" y="13614"/>
                </a:cubicBezTo>
                <a:cubicBezTo>
                  <a:pt x="482456" y="5950"/>
                  <a:pt x="475791" y="288"/>
                  <a:pt x="465470" y="231"/>
                </a:cubicBezTo>
                <a:cubicBezTo>
                  <a:pt x="456420" y="521"/>
                  <a:pt x="449490" y="6468"/>
                  <a:pt x="443896" y="13756"/>
                </a:cubicBezTo>
                <a:cubicBezTo>
                  <a:pt x="437700" y="38353"/>
                  <a:pt x="427146" y="53337"/>
                  <a:pt x="403891" y="85194"/>
                </a:cubicBezTo>
                <a:cubicBezTo>
                  <a:pt x="403871" y="85187"/>
                  <a:pt x="403825" y="85201"/>
                  <a:pt x="403815" y="85194"/>
                </a:cubicBezTo>
                <a:cubicBezTo>
                  <a:pt x="403012" y="87010"/>
                  <a:pt x="402022" y="89405"/>
                  <a:pt x="399453" y="93166"/>
                </a:cubicBezTo>
                <a:cubicBezTo>
                  <a:pt x="397248" y="96672"/>
                  <a:pt x="396692" y="99260"/>
                  <a:pt x="395024" y="101072"/>
                </a:cubicBezTo>
                <a:cubicBezTo>
                  <a:pt x="373227" y="59525"/>
                  <a:pt x="370949" y="41252"/>
                  <a:pt x="346132" y="13880"/>
                </a:cubicBezTo>
                <a:cubicBezTo>
                  <a:pt x="339577" y="-304"/>
                  <a:pt x="324149" y="-3676"/>
                  <a:pt x="311859" y="2798"/>
                </a:cubicBezTo>
                <a:cubicBezTo>
                  <a:pt x="307156" y="4528"/>
                  <a:pt x="303600" y="10037"/>
                  <a:pt x="300840" y="13756"/>
                </a:cubicBezTo>
                <a:cubicBezTo>
                  <a:pt x="297327" y="29771"/>
                  <a:pt x="257623" y="74373"/>
                  <a:pt x="251929" y="101053"/>
                </a:cubicBezTo>
                <a:cubicBezTo>
                  <a:pt x="237653" y="67496"/>
                  <a:pt x="227119" y="43631"/>
                  <a:pt x="202933" y="13614"/>
                </a:cubicBezTo>
                <a:cubicBezTo>
                  <a:pt x="196917" y="6550"/>
                  <a:pt x="188036" y="476"/>
                  <a:pt x="179378" y="231"/>
                </a:cubicBezTo>
                <a:cubicBezTo>
                  <a:pt x="171013" y="-174"/>
                  <a:pt x="161422" y="6628"/>
                  <a:pt x="157280" y="14804"/>
                </a:cubicBezTo>
                <a:cubicBezTo>
                  <a:pt x="148384" y="43642"/>
                  <a:pt x="79716" y="200162"/>
                  <a:pt x="141439" y="310565"/>
                </a:cubicBezTo>
                <a:cubicBezTo>
                  <a:pt x="164522" y="353772"/>
                  <a:pt x="196962" y="374882"/>
                  <a:pt x="252882" y="394004"/>
                </a:cubicBezTo>
                <a:cubicBezTo>
                  <a:pt x="271518" y="399771"/>
                  <a:pt x="287489" y="400817"/>
                  <a:pt x="309337" y="400052"/>
                </a:cubicBezTo>
                <a:cubicBezTo>
                  <a:pt x="310681" y="399847"/>
                  <a:pt x="311706" y="400433"/>
                  <a:pt x="313937" y="400052"/>
                </a:cubicBezTo>
                <a:cubicBezTo>
                  <a:pt x="327836" y="457698"/>
                  <a:pt x="304589" y="537376"/>
                  <a:pt x="313937" y="558548"/>
                </a:cubicBezTo>
                <a:cubicBezTo>
                  <a:pt x="313945" y="558688"/>
                  <a:pt x="313863" y="558717"/>
                  <a:pt x="313775" y="558606"/>
                </a:cubicBezTo>
                <a:cubicBezTo>
                  <a:pt x="246262" y="483746"/>
                  <a:pt x="96170" y="421591"/>
                  <a:pt x="36645" y="409063"/>
                </a:cubicBezTo>
                <a:cubicBezTo>
                  <a:pt x="24481" y="402572"/>
                  <a:pt x="9357" y="409224"/>
                  <a:pt x="4375" y="421007"/>
                </a:cubicBezTo>
                <a:cubicBezTo>
                  <a:pt x="-989" y="431217"/>
                  <a:pt x="-1513" y="446353"/>
                  <a:pt x="8013" y="456136"/>
                </a:cubicBezTo>
                <a:cubicBezTo>
                  <a:pt x="61631" y="515854"/>
                  <a:pt x="85303" y="574976"/>
                  <a:pt x="114046" y="654036"/>
                </a:cubicBezTo>
                <a:cubicBezTo>
                  <a:pt x="115434" y="704345"/>
                  <a:pt x="162020" y="734163"/>
                  <a:pt x="209162" y="733427"/>
                </a:cubicBezTo>
                <a:cubicBezTo>
                  <a:pt x="292143" y="746142"/>
                  <a:pt x="389746" y="724129"/>
                  <a:pt x="436048" y="733427"/>
                </a:cubicBezTo>
                <a:cubicBezTo>
                  <a:pt x="478862" y="733813"/>
                  <a:pt x="522089" y="698386"/>
                  <a:pt x="531107" y="654370"/>
                </a:cubicBezTo>
                <a:cubicBezTo>
                  <a:pt x="553763" y="567054"/>
                  <a:pt x="584382" y="517590"/>
                  <a:pt x="637330" y="456059"/>
                </a:cubicBezTo>
                <a:cubicBezTo>
                  <a:pt x="646159" y="448247"/>
                  <a:pt x="649756" y="431604"/>
                  <a:pt x="640883" y="421007"/>
                </a:cubicBezTo>
                <a:close/>
                <a:moveTo>
                  <a:pt x="416036" y="102453"/>
                </a:moveTo>
                <a:cubicBezTo>
                  <a:pt x="428765" y="74750"/>
                  <a:pt x="440152" y="49342"/>
                  <a:pt x="460689" y="22738"/>
                </a:cubicBezTo>
                <a:cubicBezTo>
                  <a:pt x="461397" y="20968"/>
                  <a:pt x="463503" y="18964"/>
                  <a:pt x="466004" y="19271"/>
                </a:cubicBezTo>
                <a:cubicBezTo>
                  <a:pt x="468809" y="19595"/>
                  <a:pt x="470932" y="20547"/>
                  <a:pt x="472271" y="22710"/>
                </a:cubicBezTo>
                <a:cubicBezTo>
                  <a:pt x="492952" y="39462"/>
                  <a:pt x="551801" y="185594"/>
                  <a:pt x="488292" y="301707"/>
                </a:cubicBezTo>
                <a:cubicBezTo>
                  <a:pt x="465051" y="333602"/>
                  <a:pt x="440044" y="362655"/>
                  <a:pt x="388651" y="375525"/>
                </a:cubicBezTo>
                <a:cubicBezTo>
                  <a:pt x="370629" y="376889"/>
                  <a:pt x="354018" y="382162"/>
                  <a:pt x="336845" y="381002"/>
                </a:cubicBezTo>
                <a:cubicBezTo>
                  <a:pt x="336081" y="380782"/>
                  <a:pt x="334885" y="381004"/>
                  <a:pt x="333721" y="381002"/>
                </a:cubicBezTo>
                <a:cubicBezTo>
                  <a:pt x="334797" y="370475"/>
                  <a:pt x="330633" y="341269"/>
                  <a:pt x="333721" y="313861"/>
                </a:cubicBezTo>
                <a:cubicBezTo>
                  <a:pt x="334941" y="272566"/>
                  <a:pt x="338989" y="231266"/>
                  <a:pt x="362905" y="199627"/>
                </a:cubicBezTo>
                <a:cubicBezTo>
                  <a:pt x="369886" y="186375"/>
                  <a:pt x="397474" y="116263"/>
                  <a:pt x="416036" y="102453"/>
                </a:cubicBezTo>
                <a:close/>
                <a:moveTo>
                  <a:pt x="317528" y="22939"/>
                </a:moveTo>
                <a:cubicBezTo>
                  <a:pt x="318613" y="21116"/>
                  <a:pt x="321122" y="19059"/>
                  <a:pt x="323462" y="19052"/>
                </a:cubicBezTo>
                <a:cubicBezTo>
                  <a:pt x="325870" y="19569"/>
                  <a:pt x="328124" y="20645"/>
                  <a:pt x="329453" y="23062"/>
                </a:cubicBezTo>
                <a:cubicBezTo>
                  <a:pt x="354497" y="70951"/>
                  <a:pt x="366645" y="73995"/>
                  <a:pt x="384251" y="120875"/>
                </a:cubicBezTo>
                <a:cubicBezTo>
                  <a:pt x="368660" y="150714"/>
                  <a:pt x="358676" y="180687"/>
                  <a:pt x="346151" y="190502"/>
                </a:cubicBezTo>
                <a:cubicBezTo>
                  <a:pt x="333984" y="211025"/>
                  <a:pt x="328426" y="227173"/>
                  <a:pt x="323748" y="246471"/>
                </a:cubicBezTo>
                <a:cubicBezTo>
                  <a:pt x="319311" y="228397"/>
                  <a:pt x="310536" y="208890"/>
                  <a:pt x="302174" y="193407"/>
                </a:cubicBezTo>
                <a:cubicBezTo>
                  <a:pt x="280622" y="165815"/>
                  <a:pt x="271949" y="147637"/>
                  <a:pt x="262597" y="120970"/>
                </a:cubicBezTo>
                <a:cubicBezTo>
                  <a:pt x="262572" y="102230"/>
                  <a:pt x="301451" y="71469"/>
                  <a:pt x="317528" y="22939"/>
                </a:cubicBezTo>
                <a:close/>
                <a:moveTo>
                  <a:pt x="257378" y="375487"/>
                </a:moveTo>
                <a:cubicBezTo>
                  <a:pt x="216556" y="364188"/>
                  <a:pt x="182167" y="333964"/>
                  <a:pt x="158413" y="301926"/>
                </a:cubicBezTo>
                <a:cubicBezTo>
                  <a:pt x="104672" y="196760"/>
                  <a:pt x="174108" y="23736"/>
                  <a:pt x="174605" y="22738"/>
                </a:cubicBezTo>
                <a:cubicBezTo>
                  <a:pt x="175955" y="20535"/>
                  <a:pt x="177491" y="19409"/>
                  <a:pt x="179930" y="19271"/>
                </a:cubicBezTo>
                <a:cubicBezTo>
                  <a:pt x="180018" y="19258"/>
                  <a:pt x="180036" y="19265"/>
                  <a:pt x="180120" y="19271"/>
                </a:cubicBezTo>
                <a:cubicBezTo>
                  <a:pt x="182579" y="19224"/>
                  <a:pt x="185478" y="20674"/>
                  <a:pt x="186426" y="23081"/>
                </a:cubicBezTo>
                <a:cubicBezTo>
                  <a:pt x="196854" y="27284"/>
                  <a:pt x="215135" y="88975"/>
                  <a:pt x="226307" y="94300"/>
                </a:cubicBezTo>
                <a:cubicBezTo>
                  <a:pt x="236950" y="116127"/>
                  <a:pt x="253307" y="154510"/>
                  <a:pt x="285476" y="202523"/>
                </a:cubicBezTo>
                <a:cubicBezTo>
                  <a:pt x="304014" y="235688"/>
                  <a:pt x="309193" y="277263"/>
                  <a:pt x="314661" y="316747"/>
                </a:cubicBezTo>
                <a:cubicBezTo>
                  <a:pt x="312637" y="340448"/>
                  <a:pt x="311778" y="364359"/>
                  <a:pt x="314661" y="381002"/>
                </a:cubicBezTo>
                <a:cubicBezTo>
                  <a:pt x="312349" y="381078"/>
                  <a:pt x="311059" y="381081"/>
                  <a:pt x="309327" y="381002"/>
                </a:cubicBezTo>
                <a:cubicBezTo>
                  <a:pt x="291837" y="381480"/>
                  <a:pt x="275881" y="377629"/>
                  <a:pt x="257378" y="375487"/>
                </a:cubicBezTo>
                <a:close/>
                <a:moveTo>
                  <a:pt x="209162" y="714377"/>
                </a:moveTo>
                <a:cubicBezTo>
                  <a:pt x="173825" y="714342"/>
                  <a:pt x="139712" y="684148"/>
                  <a:pt x="132762" y="650560"/>
                </a:cubicBezTo>
                <a:cubicBezTo>
                  <a:pt x="118955" y="572856"/>
                  <a:pt x="79221" y="498055"/>
                  <a:pt x="21815" y="443105"/>
                </a:cubicBezTo>
                <a:cubicBezTo>
                  <a:pt x="18572" y="439647"/>
                  <a:pt x="18059" y="435589"/>
                  <a:pt x="20510" y="431104"/>
                </a:cubicBezTo>
                <a:cubicBezTo>
                  <a:pt x="22344" y="428083"/>
                  <a:pt x="25013" y="427134"/>
                  <a:pt x="27987" y="426818"/>
                </a:cubicBezTo>
                <a:cubicBezTo>
                  <a:pt x="29067" y="426932"/>
                  <a:pt x="30221" y="426822"/>
                  <a:pt x="31349" y="427341"/>
                </a:cubicBezTo>
                <a:cubicBezTo>
                  <a:pt x="108338" y="455539"/>
                  <a:pt x="236678" y="513972"/>
                  <a:pt x="311042" y="585561"/>
                </a:cubicBezTo>
                <a:cubicBezTo>
                  <a:pt x="308843" y="588920"/>
                  <a:pt x="305596" y="592928"/>
                  <a:pt x="303803" y="597553"/>
                </a:cubicBezTo>
                <a:cubicBezTo>
                  <a:pt x="280436" y="638796"/>
                  <a:pt x="272994" y="696763"/>
                  <a:pt x="266969" y="714377"/>
                </a:cubicBezTo>
                <a:cubicBezTo>
                  <a:pt x="258173" y="713844"/>
                  <a:pt x="232680" y="718033"/>
                  <a:pt x="209162" y="714377"/>
                </a:cubicBezTo>
                <a:close/>
                <a:moveTo>
                  <a:pt x="623500" y="443010"/>
                </a:moveTo>
                <a:cubicBezTo>
                  <a:pt x="567899" y="503475"/>
                  <a:pt x="527213" y="570836"/>
                  <a:pt x="512372" y="650893"/>
                </a:cubicBezTo>
                <a:cubicBezTo>
                  <a:pt x="501360" y="683903"/>
                  <a:pt x="478615" y="715347"/>
                  <a:pt x="436048" y="714377"/>
                </a:cubicBezTo>
                <a:cubicBezTo>
                  <a:pt x="381684" y="720156"/>
                  <a:pt x="315666" y="703494"/>
                  <a:pt x="286381" y="714377"/>
                </a:cubicBezTo>
                <a:cubicBezTo>
                  <a:pt x="293097" y="671854"/>
                  <a:pt x="304371" y="638417"/>
                  <a:pt x="320605" y="606592"/>
                </a:cubicBezTo>
                <a:cubicBezTo>
                  <a:pt x="375086" y="505589"/>
                  <a:pt x="540140" y="434838"/>
                  <a:pt x="614089" y="427275"/>
                </a:cubicBezTo>
                <a:cubicBezTo>
                  <a:pt x="618074" y="425252"/>
                  <a:pt x="622669" y="426927"/>
                  <a:pt x="624747" y="431085"/>
                </a:cubicBezTo>
                <a:cubicBezTo>
                  <a:pt x="627238" y="434798"/>
                  <a:pt x="626672" y="439930"/>
                  <a:pt x="623500" y="443010"/>
                </a:cubicBezTo>
                <a:close/>
              </a:path>
              <a:path w="645272" h="733427" stroke="0" extrusionOk="0">
                <a:moveTo>
                  <a:pt x="640883" y="421007"/>
                </a:moveTo>
                <a:cubicBezTo>
                  <a:pt x="634395" y="412524"/>
                  <a:pt x="620775" y="405132"/>
                  <a:pt x="608755" y="408949"/>
                </a:cubicBezTo>
                <a:cubicBezTo>
                  <a:pt x="545985" y="429323"/>
                  <a:pt x="425010" y="478769"/>
                  <a:pt x="333149" y="556681"/>
                </a:cubicBezTo>
                <a:cubicBezTo>
                  <a:pt x="333071" y="556799"/>
                  <a:pt x="332991" y="556762"/>
                  <a:pt x="332987" y="556624"/>
                </a:cubicBezTo>
                <a:cubicBezTo>
                  <a:pt x="337417" y="506858"/>
                  <a:pt x="341945" y="464593"/>
                  <a:pt x="332987" y="400052"/>
                </a:cubicBezTo>
                <a:cubicBezTo>
                  <a:pt x="334293" y="399802"/>
                  <a:pt x="335320" y="400169"/>
                  <a:pt x="336845" y="400052"/>
                </a:cubicBezTo>
                <a:cubicBezTo>
                  <a:pt x="356077" y="400028"/>
                  <a:pt x="373293" y="401713"/>
                  <a:pt x="393099" y="394052"/>
                </a:cubicBezTo>
                <a:cubicBezTo>
                  <a:pt x="452322" y="386901"/>
                  <a:pt x="484195" y="356265"/>
                  <a:pt x="505256" y="310355"/>
                </a:cubicBezTo>
                <a:cubicBezTo>
                  <a:pt x="562912" y="197402"/>
                  <a:pt x="493132" y="21337"/>
                  <a:pt x="489626" y="14804"/>
                </a:cubicBezTo>
                <a:cubicBezTo>
                  <a:pt x="489570" y="14558"/>
                  <a:pt x="489347" y="14164"/>
                  <a:pt x="489035" y="13614"/>
                </a:cubicBezTo>
                <a:cubicBezTo>
                  <a:pt x="484372" y="5123"/>
                  <a:pt x="474462" y="1275"/>
                  <a:pt x="465470" y="231"/>
                </a:cubicBezTo>
                <a:cubicBezTo>
                  <a:pt x="456903" y="-916"/>
                  <a:pt x="447363" y="5621"/>
                  <a:pt x="443896" y="13756"/>
                </a:cubicBezTo>
                <a:cubicBezTo>
                  <a:pt x="441237" y="30939"/>
                  <a:pt x="415577" y="62943"/>
                  <a:pt x="403891" y="85194"/>
                </a:cubicBezTo>
                <a:cubicBezTo>
                  <a:pt x="403869" y="85196"/>
                  <a:pt x="403835" y="85200"/>
                  <a:pt x="403815" y="85194"/>
                </a:cubicBezTo>
                <a:cubicBezTo>
                  <a:pt x="403659" y="87179"/>
                  <a:pt x="401112" y="89432"/>
                  <a:pt x="399453" y="93166"/>
                </a:cubicBezTo>
                <a:cubicBezTo>
                  <a:pt x="397764" y="95600"/>
                  <a:pt x="396604" y="98557"/>
                  <a:pt x="395024" y="101072"/>
                </a:cubicBezTo>
                <a:cubicBezTo>
                  <a:pt x="383621" y="87441"/>
                  <a:pt x="365446" y="48638"/>
                  <a:pt x="346132" y="13880"/>
                </a:cubicBezTo>
                <a:cubicBezTo>
                  <a:pt x="340655" y="2740"/>
                  <a:pt x="324001" y="-5576"/>
                  <a:pt x="311859" y="2798"/>
                </a:cubicBezTo>
                <a:cubicBezTo>
                  <a:pt x="307462" y="5856"/>
                  <a:pt x="303412" y="9776"/>
                  <a:pt x="300840" y="13756"/>
                </a:cubicBezTo>
                <a:cubicBezTo>
                  <a:pt x="284473" y="39839"/>
                  <a:pt x="260965" y="86421"/>
                  <a:pt x="251929" y="101053"/>
                </a:cubicBezTo>
                <a:cubicBezTo>
                  <a:pt x="249722" y="90653"/>
                  <a:pt x="229253" y="48324"/>
                  <a:pt x="202933" y="13614"/>
                </a:cubicBezTo>
                <a:cubicBezTo>
                  <a:pt x="197269" y="4871"/>
                  <a:pt x="187908" y="-679"/>
                  <a:pt x="179378" y="231"/>
                </a:cubicBezTo>
                <a:cubicBezTo>
                  <a:pt x="168334" y="149"/>
                  <a:pt x="162342" y="5944"/>
                  <a:pt x="157280" y="14804"/>
                </a:cubicBezTo>
                <a:cubicBezTo>
                  <a:pt x="153179" y="38875"/>
                  <a:pt x="78816" y="179448"/>
                  <a:pt x="141439" y="310565"/>
                </a:cubicBezTo>
                <a:cubicBezTo>
                  <a:pt x="162542" y="355120"/>
                  <a:pt x="195964" y="374123"/>
                  <a:pt x="252882" y="394004"/>
                </a:cubicBezTo>
                <a:cubicBezTo>
                  <a:pt x="268142" y="398877"/>
                  <a:pt x="288426" y="400041"/>
                  <a:pt x="309337" y="400052"/>
                </a:cubicBezTo>
                <a:cubicBezTo>
                  <a:pt x="310690" y="400062"/>
                  <a:pt x="313091" y="400326"/>
                  <a:pt x="313937" y="400052"/>
                </a:cubicBezTo>
                <a:cubicBezTo>
                  <a:pt x="307610" y="468654"/>
                  <a:pt x="303551" y="508766"/>
                  <a:pt x="313937" y="558548"/>
                </a:cubicBezTo>
                <a:cubicBezTo>
                  <a:pt x="313928" y="558676"/>
                  <a:pt x="313872" y="558704"/>
                  <a:pt x="313775" y="558606"/>
                </a:cubicBezTo>
                <a:cubicBezTo>
                  <a:pt x="247795" y="474563"/>
                  <a:pt x="98833" y="431377"/>
                  <a:pt x="36645" y="409063"/>
                </a:cubicBezTo>
                <a:cubicBezTo>
                  <a:pt x="25714" y="403671"/>
                  <a:pt x="11240" y="408835"/>
                  <a:pt x="4375" y="421007"/>
                </a:cubicBezTo>
                <a:cubicBezTo>
                  <a:pt x="-724" y="430918"/>
                  <a:pt x="-809" y="445927"/>
                  <a:pt x="8013" y="456136"/>
                </a:cubicBezTo>
                <a:cubicBezTo>
                  <a:pt x="51986" y="521124"/>
                  <a:pt x="100719" y="589790"/>
                  <a:pt x="114046" y="654036"/>
                </a:cubicBezTo>
                <a:cubicBezTo>
                  <a:pt x="130577" y="697308"/>
                  <a:pt x="164909" y="729772"/>
                  <a:pt x="209162" y="733427"/>
                </a:cubicBezTo>
                <a:cubicBezTo>
                  <a:pt x="263965" y="732648"/>
                  <a:pt x="356229" y="738549"/>
                  <a:pt x="436048" y="733427"/>
                </a:cubicBezTo>
                <a:cubicBezTo>
                  <a:pt x="481572" y="736775"/>
                  <a:pt x="521234" y="706617"/>
                  <a:pt x="531107" y="654370"/>
                </a:cubicBezTo>
                <a:cubicBezTo>
                  <a:pt x="555394" y="583230"/>
                  <a:pt x="587236" y="499560"/>
                  <a:pt x="637330" y="456059"/>
                </a:cubicBezTo>
                <a:cubicBezTo>
                  <a:pt x="645193" y="446500"/>
                  <a:pt x="647874" y="432574"/>
                  <a:pt x="640883" y="421007"/>
                </a:cubicBezTo>
                <a:close/>
                <a:moveTo>
                  <a:pt x="416036" y="102453"/>
                </a:moveTo>
                <a:cubicBezTo>
                  <a:pt x="439696" y="64727"/>
                  <a:pt x="453359" y="38563"/>
                  <a:pt x="460689" y="22738"/>
                </a:cubicBezTo>
                <a:cubicBezTo>
                  <a:pt x="461221" y="20694"/>
                  <a:pt x="463583" y="19315"/>
                  <a:pt x="466004" y="19271"/>
                </a:cubicBezTo>
                <a:cubicBezTo>
                  <a:pt x="468915" y="19330"/>
                  <a:pt x="470507" y="20613"/>
                  <a:pt x="472271" y="22710"/>
                </a:cubicBezTo>
                <a:cubicBezTo>
                  <a:pt x="475112" y="40925"/>
                  <a:pt x="538199" y="202062"/>
                  <a:pt x="488292" y="301707"/>
                </a:cubicBezTo>
                <a:cubicBezTo>
                  <a:pt x="468430" y="341520"/>
                  <a:pt x="436697" y="362128"/>
                  <a:pt x="388651" y="375525"/>
                </a:cubicBezTo>
                <a:cubicBezTo>
                  <a:pt x="371626" y="380488"/>
                  <a:pt x="355022" y="382183"/>
                  <a:pt x="336845" y="381002"/>
                </a:cubicBezTo>
                <a:cubicBezTo>
                  <a:pt x="335393" y="380940"/>
                  <a:pt x="334326" y="380885"/>
                  <a:pt x="333721" y="381002"/>
                </a:cubicBezTo>
                <a:cubicBezTo>
                  <a:pt x="337565" y="364123"/>
                  <a:pt x="334177" y="338843"/>
                  <a:pt x="333721" y="313861"/>
                </a:cubicBezTo>
                <a:cubicBezTo>
                  <a:pt x="326351" y="273044"/>
                  <a:pt x="342533" y="240425"/>
                  <a:pt x="362905" y="199627"/>
                </a:cubicBezTo>
                <a:cubicBezTo>
                  <a:pt x="374660" y="176178"/>
                  <a:pt x="400717" y="146831"/>
                  <a:pt x="416036" y="102453"/>
                </a:cubicBezTo>
                <a:close/>
                <a:moveTo>
                  <a:pt x="317528" y="22939"/>
                </a:moveTo>
                <a:cubicBezTo>
                  <a:pt x="318327" y="20894"/>
                  <a:pt x="320835" y="19112"/>
                  <a:pt x="323462" y="19052"/>
                </a:cubicBezTo>
                <a:cubicBezTo>
                  <a:pt x="325996" y="18735"/>
                  <a:pt x="328239" y="20515"/>
                  <a:pt x="329453" y="23062"/>
                </a:cubicBezTo>
                <a:cubicBezTo>
                  <a:pt x="337765" y="38528"/>
                  <a:pt x="374298" y="91902"/>
                  <a:pt x="384251" y="120875"/>
                </a:cubicBezTo>
                <a:cubicBezTo>
                  <a:pt x="383188" y="133950"/>
                  <a:pt x="347020" y="180666"/>
                  <a:pt x="346151" y="190502"/>
                </a:cubicBezTo>
                <a:cubicBezTo>
                  <a:pt x="335943" y="208007"/>
                  <a:pt x="328080" y="229349"/>
                  <a:pt x="323748" y="246471"/>
                </a:cubicBezTo>
                <a:cubicBezTo>
                  <a:pt x="317445" y="227846"/>
                  <a:pt x="311632" y="209317"/>
                  <a:pt x="302174" y="193407"/>
                </a:cubicBezTo>
                <a:cubicBezTo>
                  <a:pt x="281370" y="170485"/>
                  <a:pt x="280642" y="143519"/>
                  <a:pt x="262597" y="120970"/>
                </a:cubicBezTo>
                <a:cubicBezTo>
                  <a:pt x="285555" y="82306"/>
                  <a:pt x="294077" y="60807"/>
                  <a:pt x="317528" y="22939"/>
                </a:cubicBezTo>
                <a:close/>
                <a:moveTo>
                  <a:pt x="257378" y="375487"/>
                </a:moveTo>
                <a:cubicBezTo>
                  <a:pt x="214665" y="362040"/>
                  <a:pt x="178920" y="340342"/>
                  <a:pt x="158413" y="301926"/>
                </a:cubicBezTo>
                <a:cubicBezTo>
                  <a:pt x="104614" y="196940"/>
                  <a:pt x="174010" y="23695"/>
                  <a:pt x="174605" y="22738"/>
                </a:cubicBezTo>
                <a:cubicBezTo>
                  <a:pt x="175290" y="20620"/>
                  <a:pt x="177386" y="19070"/>
                  <a:pt x="179930" y="19271"/>
                </a:cubicBezTo>
                <a:cubicBezTo>
                  <a:pt x="179951" y="19268"/>
                  <a:pt x="180045" y="19270"/>
                  <a:pt x="180120" y="19271"/>
                </a:cubicBezTo>
                <a:cubicBezTo>
                  <a:pt x="182793" y="19683"/>
                  <a:pt x="185437" y="21051"/>
                  <a:pt x="186426" y="23081"/>
                </a:cubicBezTo>
                <a:cubicBezTo>
                  <a:pt x="191828" y="45508"/>
                  <a:pt x="205828" y="70576"/>
                  <a:pt x="226307" y="94300"/>
                </a:cubicBezTo>
                <a:cubicBezTo>
                  <a:pt x="225714" y="115391"/>
                  <a:pt x="279727" y="177698"/>
                  <a:pt x="285476" y="202523"/>
                </a:cubicBezTo>
                <a:cubicBezTo>
                  <a:pt x="309858" y="234172"/>
                  <a:pt x="314468" y="273927"/>
                  <a:pt x="314661" y="316747"/>
                </a:cubicBezTo>
                <a:cubicBezTo>
                  <a:pt x="320336" y="339129"/>
                  <a:pt x="310433" y="373399"/>
                  <a:pt x="314661" y="381002"/>
                </a:cubicBezTo>
                <a:cubicBezTo>
                  <a:pt x="312845" y="381142"/>
                  <a:pt x="310406" y="381317"/>
                  <a:pt x="309327" y="381002"/>
                </a:cubicBezTo>
                <a:cubicBezTo>
                  <a:pt x="291607" y="383987"/>
                  <a:pt x="276218" y="378457"/>
                  <a:pt x="257378" y="375487"/>
                </a:cubicBezTo>
                <a:close/>
                <a:moveTo>
                  <a:pt x="209162" y="714377"/>
                </a:moveTo>
                <a:cubicBezTo>
                  <a:pt x="173518" y="714973"/>
                  <a:pt x="140383" y="690712"/>
                  <a:pt x="132762" y="650560"/>
                </a:cubicBezTo>
                <a:cubicBezTo>
                  <a:pt x="123668" y="575775"/>
                  <a:pt x="89822" y="498275"/>
                  <a:pt x="21815" y="443105"/>
                </a:cubicBezTo>
                <a:cubicBezTo>
                  <a:pt x="18427" y="439950"/>
                  <a:pt x="17858" y="434843"/>
                  <a:pt x="20510" y="431104"/>
                </a:cubicBezTo>
                <a:cubicBezTo>
                  <a:pt x="21983" y="428581"/>
                  <a:pt x="25191" y="426492"/>
                  <a:pt x="27987" y="426818"/>
                </a:cubicBezTo>
                <a:cubicBezTo>
                  <a:pt x="29221" y="426715"/>
                  <a:pt x="30126" y="426934"/>
                  <a:pt x="31349" y="427341"/>
                </a:cubicBezTo>
                <a:cubicBezTo>
                  <a:pt x="76615" y="447689"/>
                  <a:pt x="236228" y="511155"/>
                  <a:pt x="311042" y="585561"/>
                </a:cubicBezTo>
                <a:cubicBezTo>
                  <a:pt x="308790" y="589797"/>
                  <a:pt x="305259" y="593914"/>
                  <a:pt x="303803" y="597553"/>
                </a:cubicBezTo>
                <a:cubicBezTo>
                  <a:pt x="280708" y="634296"/>
                  <a:pt x="269860" y="695004"/>
                  <a:pt x="266969" y="714377"/>
                </a:cubicBezTo>
                <a:cubicBezTo>
                  <a:pt x="253329" y="718349"/>
                  <a:pt x="234712" y="711685"/>
                  <a:pt x="209162" y="714377"/>
                </a:cubicBezTo>
                <a:close/>
                <a:moveTo>
                  <a:pt x="623500" y="443010"/>
                </a:moveTo>
                <a:cubicBezTo>
                  <a:pt x="569325" y="513484"/>
                  <a:pt x="526296" y="569722"/>
                  <a:pt x="512372" y="650893"/>
                </a:cubicBezTo>
                <a:cubicBezTo>
                  <a:pt x="505430" y="688315"/>
                  <a:pt x="470060" y="711046"/>
                  <a:pt x="436048" y="714377"/>
                </a:cubicBezTo>
                <a:cubicBezTo>
                  <a:pt x="404960" y="707413"/>
                  <a:pt x="330243" y="709825"/>
                  <a:pt x="286381" y="714377"/>
                </a:cubicBezTo>
                <a:cubicBezTo>
                  <a:pt x="296461" y="683675"/>
                  <a:pt x="306965" y="640130"/>
                  <a:pt x="320605" y="606592"/>
                </a:cubicBezTo>
                <a:cubicBezTo>
                  <a:pt x="385435" y="508343"/>
                  <a:pt x="554266" y="440604"/>
                  <a:pt x="614089" y="427275"/>
                </a:cubicBezTo>
                <a:cubicBezTo>
                  <a:pt x="618095" y="425048"/>
                  <a:pt x="622557" y="428041"/>
                  <a:pt x="624747" y="431085"/>
                </a:cubicBezTo>
                <a:cubicBezTo>
                  <a:pt x="627088" y="435110"/>
                  <a:pt x="627048" y="439700"/>
                  <a:pt x="623500" y="443010"/>
                </a:cubicBezTo>
                <a:close/>
              </a:path>
            </a:pathLst>
          </a:custGeom>
          <a:solidFill>
            <a:schemeClr val="bg1"/>
          </a:solidFill>
          <a:ln w="28575" cap="flat">
            <a:solidFill>
              <a:schemeClr val="bg1"/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1311912485">
                  <a:custGeom>
                    <a:avLst/>
                    <a:gdLst>
                      <a:gd name="connsiteX0" fmla="*/ 640883 w 645272"/>
                      <a:gd name="connsiteY0" fmla="*/ 421007 h 733427"/>
                      <a:gd name="connsiteX1" fmla="*/ 608755 w 645272"/>
                      <a:gd name="connsiteY1" fmla="*/ 408949 h 733427"/>
                      <a:gd name="connsiteX2" fmla="*/ 333149 w 645272"/>
                      <a:gd name="connsiteY2" fmla="*/ 556681 h 733427"/>
                      <a:gd name="connsiteX3" fmla="*/ 332987 w 645272"/>
                      <a:gd name="connsiteY3" fmla="*/ 556624 h 733427"/>
                      <a:gd name="connsiteX4" fmla="*/ 332987 w 645272"/>
                      <a:gd name="connsiteY4" fmla="*/ 400052 h 733427"/>
                      <a:gd name="connsiteX5" fmla="*/ 336845 w 645272"/>
                      <a:gd name="connsiteY5" fmla="*/ 400052 h 733427"/>
                      <a:gd name="connsiteX6" fmla="*/ 393099 w 645272"/>
                      <a:gd name="connsiteY6" fmla="*/ 394052 h 733427"/>
                      <a:gd name="connsiteX7" fmla="*/ 505256 w 645272"/>
                      <a:gd name="connsiteY7" fmla="*/ 310355 h 733427"/>
                      <a:gd name="connsiteX8" fmla="*/ 489626 w 645272"/>
                      <a:gd name="connsiteY8" fmla="*/ 14804 h 733427"/>
                      <a:gd name="connsiteX9" fmla="*/ 489035 w 645272"/>
                      <a:gd name="connsiteY9" fmla="*/ 13614 h 733427"/>
                      <a:gd name="connsiteX10" fmla="*/ 465470 w 645272"/>
                      <a:gd name="connsiteY10" fmla="*/ 231 h 733427"/>
                      <a:gd name="connsiteX11" fmla="*/ 443896 w 645272"/>
                      <a:gd name="connsiteY11" fmla="*/ 13756 h 733427"/>
                      <a:gd name="connsiteX12" fmla="*/ 403891 w 645272"/>
                      <a:gd name="connsiteY12" fmla="*/ 85194 h 733427"/>
                      <a:gd name="connsiteX13" fmla="*/ 403815 w 645272"/>
                      <a:gd name="connsiteY13" fmla="*/ 85194 h 733427"/>
                      <a:gd name="connsiteX14" fmla="*/ 399453 w 645272"/>
                      <a:gd name="connsiteY14" fmla="*/ 93166 h 733427"/>
                      <a:gd name="connsiteX15" fmla="*/ 395024 w 645272"/>
                      <a:gd name="connsiteY15" fmla="*/ 101072 h 733427"/>
                      <a:gd name="connsiteX16" fmla="*/ 346132 w 645272"/>
                      <a:gd name="connsiteY16" fmla="*/ 13880 h 733427"/>
                      <a:gd name="connsiteX17" fmla="*/ 311859 w 645272"/>
                      <a:gd name="connsiteY17" fmla="*/ 2798 h 733427"/>
                      <a:gd name="connsiteX18" fmla="*/ 300840 w 645272"/>
                      <a:gd name="connsiteY18" fmla="*/ 13756 h 733427"/>
                      <a:gd name="connsiteX19" fmla="*/ 251929 w 645272"/>
                      <a:gd name="connsiteY19" fmla="*/ 101053 h 733427"/>
                      <a:gd name="connsiteX20" fmla="*/ 202933 w 645272"/>
                      <a:gd name="connsiteY20" fmla="*/ 13614 h 733427"/>
                      <a:gd name="connsiteX21" fmla="*/ 179378 w 645272"/>
                      <a:gd name="connsiteY21" fmla="*/ 231 h 733427"/>
                      <a:gd name="connsiteX22" fmla="*/ 157280 w 645272"/>
                      <a:gd name="connsiteY22" fmla="*/ 14804 h 733427"/>
                      <a:gd name="connsiteX23" fmla="*/ 141439 w 645272"/>
                      <a:gd name="connsiteY23" fmla="*/ 310565 h 733427"/>
                      <a:gd name="connsiteX24" fmla="*/ 252882 w 645272"/>
                      <a:gd name="connsiteY24" fmla="*/ 394004 h 733427"/>
                      <a:gd name="connsiteX25" fmla="*/ 309337 w 645272"/>
                      <a:gd name="connsiteY25" fmla="*/ 400052 h 733427"/>
                      <a:gd name="connsiteX26" fmla="*/ 313937 w 645272"/>
                      <a:gd name="connsiteY26" fmla="*/ 400052 h 733427"/>
                      <a:gd name="connsiteX27" fmla="*/ 313937 w 645272"/>
                      <a:gd name="connsiteY27" fmla="*/ 558548 h 733427"/>
                      <a:gd name="connsiteX28" fmla="*/ 313775 w 645272"/>
                      <a:gd name="connsiteY28" fmla="*/ 558606 h 733427"/>
                      <a:gd name="connsiteX29" fmla="*/ 36645 w 645272"/>
                      <a:gd name="connsiteY29" fmla="*/ 409063 h 733427"/>
                      <a:gd name="connsiteX30" fmla="*/ 4375 w 645272"/>
                      <a:gd name="connsiteY30" fmla="*/ 421007 h 733427"/>
                      <a:gd name="connsiteX31" fmla="*/ 8013 w 645272"/>
                      <a:gd name="connsiteY31" fmla="*/ 456136 h 733427"/>
                      <a:gd name="connsiteX32" fmla="*/ 114046 w 645272"/>
                      <a:gd name="connsiteY32" fmla="*/ 654036 h 733427"/>
                      <a:gd name="connsiteX33" fmla="*/ 209162 w 645272"/>
                      <a:gd name="connsiteY33" fmla="*/ 733427 h 733427"/>
                      <a:gd name="connsiteX34" fmla="*/ 436048 w 645272"/>
                      <a:gd name="connsiteY34" fmla="*/ 733427 h 733427"/>
                      <a:gd name="connsiteX35" fmla="*/ 531107 w 645272"/>
                      <a:gd name="connsiteY35" fmla="*/ 654370 h 733427"/>
                      <a:gd name="connsiteX36" fmla="*/ 637330 w 645272"/>
                      <a:gd name="connsiteY36" fmla="*/ 456059 h 733427"/>
                      <a:gd name="connsiteX37" fmla="*/ 640883 w 645272"/>
                      <a:gd name="connsiteY37" fmla="*/ 421007 h 733427"/>
                      <a:gd name="connsiteX38" fmla="*/ 416036 w 645272"/>
                      <a:gd name="connsiteY38" fmla="*/ 102453 h 733427"/>
                      <a:gd name="connsiteX39" fmla="*/ 460689 w 645272"/>
                      <a:gd name="connsiteY39" fmla="*/ 22738 h 733427"/>
                      <a:gd name="connsiteX40" fmla="*/ 466004 w 645272"/>
                      <a:gd name="connsiteY40" fmla="*/ 19271 h 733427"/>
                      <a:gd name="connsiteX41" fmla="*/ 472271 w 645272"/>
                      <a:gd name="connsiteY41" fmla="*/ 22710 h 733427"/>
                      <a:gd name="connsiteX42" fmla="*/ 488292 w 645272"/>
                      <a:gd name="connsiteY42" fmla="*/ 301707 h 733427"/>
                      <a:gd name="connsiteX43" fmla="*/ 388651 w 645272"/>
                      <a:gd name="connsiteY43" fmla="*/ 375525 h 733427"/>
                      <a:gd name="connsiteX44" fmla="*/ 336845 w 645272"/>
                      <a:gd name="connsiteY44" fmla="*/ 381002 h 733427"/>
                      <a:gd name="connsiteX45" fmla="*/ 333721 w 645272"/>
                      <a:gd name="connsiteY45" fmla="*/ 381002 h 733427"/>
                      <a:gd name="connsiteX46" fmla="*/ 333721 w 645272"/>
                      <a:gd name="connsiteY46" fmla="*/ 313861 h 733427"/>
                      <a:gd name="connsiteX47" fmla="*/ 362905 w 645272"/>
                      <a:gd name="connsiteY47" fmla="*/ 199627 h 733427"/>
                      <a:gd name="connsiteX48" fmla="*/ 317528 w 645272"/>
                      <a:gd name="connsiteY48" fmla="*/ 22939 h 733427"/>
                      <a:gd name="connsiteX49" fmla="*/ 323462 w 645272"/>
                      <a:gd name="connsiteY49" fmla="*/ 19052 h 733427"/>
                      <a:gd name="connsiteX50" fmla="*/ 329453 w 645272"/>
                      <a:gd name="connsiteY50" fmla="*/ 23062 h 733427"/>
                      <a:gd name="connsiteX51" fmla="*/ 384251 w 645272"/>
                      <a:gd name="connsiteY51" fmla="*/ 120875 h 733427"/>
                      <a:gd name="connsiteX52" fmla="*/ 346151 w 645272"/>
                      <a:gd name="connsiteY52" fmla="*/ 190502 h 733427"/>
                      <a:gd name="connsiteX53" fmla="*/ 323748 w 645272"/>
                      <a:gd name="connsiteY53" fmla="*/ 246471 h 733427"/>
                      <a:gd name="connsiteX54" fmla="*/ 302174 w 645272"/>
                      <a:gd name="connsiteY54" fmla="*/ 193407 h 733427"/>
                      <a:gd name="connsiteX55" fmla="*/ 262597 w 645272"/>
                      <a:gd name="connsiteY55" fmla="*/ 120970 h 733427"/>
                      <a:gd name="connsiteX56" fmla="*/ 257378 w 645272"/>
                      <a:gd name="connsiteY56" fmla="*/ 375487 h 733427"/>
                      <a:gd name="connsiteX57" fmla="*/ 158413 w 645272"/>
                      <a:gd name="connsiteY57" fmla="*/ 301926 h 733427"/>
                      <a:gd name="connsiteX58" fmla="*/ 174605 w 645272"/>
                      <a:gd name="connsiteY58" fmla="*/ 22738 h 733427"/>
                      <a:gd name="connsiteX59" fmla="*/ 179930 w 645272"/>
                      <a:gd name="connsiteY59" fmla="*/ 19271 h 733427"/>
                      <a:gd name="connsiteX60" fmla="*/ 180120 w 645272"/>
                      <a:gd name="connsiteY60" fmla="*/ 19271 h 733427"/>
                      <a:gd name="connsiteX61" fmla="*/ 186426 w 645272"/>
                      <a:gd name="connsiteY61" fmla="*/ 23081 h 733427"/>
                      <a:gd name="connsiteX62" fmla="*/ 226307 w 645272"/>
                      <a:gd name="connsiteY62" fmla="*/ 94300 h 733427"/>
                      <a:gd name="connsiteX63" fmla="*/ 285476 w 645272"/>
                      <a:gd name="connsiteY63" fmla="*/ 202523 h 733427"/>
                      <a:gd name="connsiteX64" fmla="*/ 314661 w 645272"/>
                      <a:gd name="connsiteY64" fmla="*/ 316747 h 733427"/>
                      <a:gd name="connsiteX65" fmla="*/ 314661 w 645272"/>
                      <a:gd name="connsiteY65" fmla="*/ 381002 h 733427"/>
                      <a:gd name="connsiteX66" fmla="*/ 309327 w 645272"/>
                      <a:gd name="connsiteY66" fmla="*/ 381002 h 733427"/>
                      <a:gd name="connsiteX67" fmla="*/ 257378 w 645272"/>
                      <a:gd name="connsiteY67" fmla="*/ 375487 h 733427"/>
                      <a:gd name="connsiteX68" fmla="*/ 209162 w 645272"/>
                      <a:gd name="connsiteY68" fmla="*/ 714377 h 733427"/>
                      <a:gd name="connsiteX69" fmla="*/ 132762 w 645272"/>
                      <a:gd name="connsiteY69" fmla="*/ 650560 h 733427"/>
                      <a:gd name="connsiteX70" fmla="*/ 21815 w 645272"/>
                      <a:gd name="connsiteY70" fmla="*/ 443105 h 733427"/>
                      <a:gd name="connsiteX71" fmla="*/ 20510 w 645272"/>
                      <a:gd name="connsiteY71" fmla="*/ 431104 h 733427"/>
                      <a:gd name="connsiteX72" fmla="*/ 27987 w 645272"/>
                      <a:gd name="connsiteY72" fmla="*/ 426818 h 733427"/>
                      <a:gd name="connsiteX73" fmla="*/ 31349 w 645272"/>
                      <a:gd name="connsiteY73" fmla="*/ 427341 h 733427"/>
                      <a:gd name="connsiteX74" fmla="*/ 311042 w 645272"/>
                      <a:gd name="connsiteY74" fmla="*/ 585561 h 733427"/>
                      <a:gd name="connsiteX75" fmla="*/ 303803 w 645272"/>
                      <a:gd name="connsiteY75" fmla="*/ 597553 h 733427"/>
                      <a:gd name="connsiteX76" fmla="*/ 266969 w 645272"/>
                      <a:gd name="connsiteY76" fmla="*/ 714377 h 733427"/>
                      <a:gd name="connsiteX77" fmla="*/ 623500 w 645272"/>
                      <a:gd name="connsiteY77" fmla="*/ 443010 h 733427"/>
                      <a:gd name="connsiteX78" fmla="*/ 512372 w 645272"/>
                      <a:gd name="connsiteY78" fmla="*/ 650893 h 733427"/>
                      <a:gd name="connsiteX79" fmla="*/ 436048 w 645272"/>
                      <a:gd name="connsiteY79" fmla="*/ 714377 h 733427"/>
                      <a:gd name="connsiteX80" fmla="*/ 286381 w 645272"/>
                      <a:gd name="connsiteY80" fmla="*/ 714377 h 733427"/>
                      <a:gd name="connsiteX81" fmla="*/ 320605 w 645272"/>
                      <a:gd name="connsiteY81" fmla="*/ 606592 h 733427"/>
                      <a:gd name="connsiteX82" fmla="*/ 614089 w 645272"/>
                      <a:gd name="connsiteY82" fmla="*/ 427275 h 733427"/>
                      <a:gd name="connsiteX83" fmla="*/ 624747 w 645272"/>
                      <a:gd name="connsiteY83" fmla="*/ 431085 h 733427"/>
                      <a:gd name="connsiteX84" fmla="*/ 623500 w 645272"/>
                      <a:gd name="connsiteY84" fmla="*/ 443010 h 7334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</a:cxnLst>
                    <a:rect l="l" t="t" r="r" b="b"/>
                    <a:pathLst>
                      <a:path w="645272" h="733427">
                        <a:moveTo>
                          <a:pt x="640883" y="421007"/>
                        </a:moveTo>
                        <a:cubicBezTo>
                          <a:pt x="634272" y="410016"/>
                          <a:pt x="620965" y="405022"/>
                          <a:pt x="608755" y="408949"/>
                        </a:cubicBezTo>
                        <a:cubicBezTo>
                          <a:pt x="546766" y="426198"/>
                          <a:pt x="408444" y="472347"/>
                          <a:pt x="333149" y="556681"/>
                        </a:cubicBezTo>
                        <a:cubicBezTo>
                          <a:pt x="333063" y="556786"/>
                          <a:pt x="332987" y="556758"/>
                          <a:pt x="332987" y="556624"/>
                        </a:cubicBezTo>
                        <a:lnTo>
                          <a:pt x="332987" y="400052"/>
                        </a:lnTo>
                        <a:lnTo>
                          <a:pt x="336845" y="400052"/>
                        </a:lnTo>
                        <a:cubicBezTo>
                          <a:pt x="355767" y="400279"/>
                          <a:pt x="374650" y="398265"/>
                          <a:pt x="393099" y="394052"/>
                        </a:cubicBezTo>
                        <a:cubicBezTo>
                          <a:pt x="445487" y="381479"/>
                          <a:pt x="483244" y="353323"/>
                          <a:pt x="505256" y="310355"/>
                        </a:cubicBezTo>
                        <a:cubicBezTo>
                          <a:pt x="563149" y="197398"/>
                          <a:pt x="492655" y="22205"/>
                          <a:pt x="489626" y="14804"/>
                        </a:cubicBezTo>
                        <a:lnTo>
                          <a:pt x="489035" y="13614"/>
                        </a:lnTo>
                        <a:cubicBezTo>
                          <a:pt x="484225" y="5172"/>
                          <a:pt x="475184" y="39"/>
                          <a:pt x="465470" y="231"/>
                        </a:cubicBezTo>
                        <a:cubicBezTo>
                          <a:pt x="456334" y="414"/>
                          <a:pt x="448042" y="5613"/>
                          <a:pt x="443896" y="13756"/>
                        </a:cubicBezTo>
                        <a:lnTo>
                          <a:pt x="403891" y="85194"/>
                        </a:lnTo>
                        <a:lnTo>
                          <a:pt x="403815" y="85194"/>
                        </a:lnTo>
                        <a:lnTo>
                          <a:pt x="399453" y="93166"/>
                        </a:lnTo>
                        <a:lnTo>
                          <a:pt x="395024" y="101072"/>
                        </a:lnTo>
                        <a:lnTo>
                          <a:pt x="346132" y="13880"/>
                        </a:lnTo>
                        <a:cubicBezTo>
                          <a:pt x="339728" y="1356"/>
                          <a:pt x="324383" y="-3606"/>
                          <a:pt x="311859" y="2798"/>
                        </a:cubicBezTo>
                        <a:cubicBezTo>
                          <a:pt x="307134" y="5213"/>
                          <a:pt x="303282" y="9044"/>
                          <a:pt x="300840" y="13756"/>
                        </a:cubicBezTo>
                        <a:lnTo>
                          <a:pt x="251929" y="101053"/>
                        </a:lnTo>
                        <a:lnTo>
                          <a:pt x="202933" y="13614"/>
                        </a:lnTo>
                        <a:cubicBezTo>
                          <a:pt x="198115" y="5185"/>
                          <a:pt x="189084" y="54"/>
                          <a:pt x="179378" y="231"/>
                        </a:cubicBezTo>
                        <a:cubicBezTo>
                          <a:pt x="169850" y="522"/>
                          <a:pt x="161300" y="6161"/>
                          <a:pt x="157280" y="14804"/>
                        </a:cubicBezTo>
                        <a:cubicBezTo>
                          <a:pt x="154241" y="22215"/>
                          <a:pt x="83670" y="197617"/>
                          <a:pt x="141439" y="310565"/>
                        </a:cubicBezTo>
                        <a:cubicBezTo>
                          <a:pt x="163347" y="353361"/>
                          <a:pt x="200828" y="381431"/>
                          <a:pt x="252882" y="394004"/>
                        </a:cubicBezTo>
                        <a:cubicBezTo>
                          <a:pt x="271393" y="398257"/>
                          <a:pt x="290345" y="400288"/>
                          <a:pt x="309337" y="400052"/>
                        </a:cubicBezTo>
                        <a:lnTo>
                          <a:pt x="313937" y="400052"/>
                        </a:lnTo>
                        <a:lnTo>
                          <a:pt x="313937" y="558548"/>
                        </a:lnTo>
                        <a:cubicBezTo>
                          <a:pt x="313937" y="558682"/>
                          <a:pt x="313861" y="558710"/>
                          <a:pt x="313775" y="558606"/>
                        </a:cubicBezTo>
                        <a:cubicBezTo>
                          <a:pt x="238956" y="473109"/>
                          <a:pt x="98958" y="426370"/>
                          <a:pt x="36645" y="409063"/>
                        </a:cubicBezTo>
                        <a:cubicBezTo>
                          <a:pt x="24420" y="405081"/>
                          <a:pt x="11061" y="410025"/>
                          <a:pt x="4375" y="421007"/>
                        </a:cubicBezTo>
                        <a:cubicBezTo>
                          <a:pt x="-2610" y="432166"/>
                          <a:pt x="-1111" y="446646"/>
                          <a:pt x="8013" y="456136"/>
                        </a:cubicBezTo>
                        <a:cubicBezTo>
                          <a:pt x="61110" y="510931"/>
                          <a:pt x="97837" y="579477"/>
                          <a:pt x="114046" y="654036"/>
                        </a:cubicBezTo>
                        <a:cubicBezTo>
                          <a:pt x="122873" y="699731"/>
                          <a:pt x="162626" y="732910"/>
                          <a:pt x="209162" y="733427"/>
                        </a:cubicBezTo>
                        <a:lnTo>
                          <a:pt x="436048" y="733427"/>
                        </a:lnTo>
                        <a:cubicBezTo>
                          <a:pt x="482472" y="732948"/>
                          <a:pt x="522175" y="699929"/>
                          <a:pt x="531107" y="654370"/>
                        </a:cubicBezTo>
                        <a:cubicBezTo>
                          <a:pt x="547317" y="579650"/>
                          <a:pt x="584112" y="510957"/>
                          <a:pt x="637330" y="456059"/>
                        </a:cubicBezTo>
                        <a:cubicBezTo>
                          <a:pt x="646401" y="446567"/>
                          <a:pt x="647864" y="432127"/>
                          <a:pt x="640883" y="421007"/>
                        </a:cubicBezTo>
                        <a:close/>
                        <a:moveTo>
                          <a:pt x="416036" y="102453"/>
                        </a:moveTo>
                        <a:lnTo>
                          <a:pt x="460689" y="22738"/>
                        </a:lnTo>
                        <a:cubicBezTo>
                          <a:pt x="461651" y="20661"/>
                          <a:pt x="463715" y="19314"/>
                          <a:pt x="466004" y="19271"/>
                        </a:cubicBezTo>
                        <a:cubicBezTo>
                          <a:pt x="468543" y="19273"/>
                          <a:pt x="470905" y="20570"/>
                          <a:pt x="472271" y="22710"/>
                        </a:cubicBezTo>
                        <a:cubicBezTo>
                          <a:pt x="477034" y="34864"/>
                          <a:pt x="540451" y="199970"/>
                          <a:pt x="488292" y="301707"/>
                        </a:cubicBezTo>
                        <a:cubicBezTo>
                          <a:pt x="468918" y="339483"/>
                          <a:pt x="435400" y="364315"/>
                          <a:pt x="388651" y="375525"/>
                        </a:cubicBezTo>
                        <a:cubicBezTo>
                          <a:pt x="371659" y="379387"/>
                          <a:pt x="354269" y="381226"/>
                          <a:pt x="336845" y="381002"/>
                        </a:cubicBezTo>
                        <a:lnTo>
                          <a:pt x="333721" y="381002"/>
                        </a:lnTo>
                        <a:lnTo>
                          <a:pt x="333721" y="313861"/>
                        </a:lnTo>
                        <a:cubicBezTo>
                          <a:pt x="333720" y="273938"/>
                          <a:pt x="343755" y="234656"/>
                          <a:pt x="362905" y="199627"/>
                        </a:cubicBezTo>
                        <a:close/>
                        <a:moveTo>
                          <a:pt x="317528" y="22939"/>
                        </a:moveTo>
                        <a:cubicBezTo>
                          <a:pt x="318636" y="20646"/>
                          <a:pt x="320918" y="19151"/>
                          <a:pt x="323462" y="19052"/>
                        </a:cubicBezTo>
                        <a:cubicBezTo>
                          <a:pt x="326047" y="19177"/>
                          <a:pt x="328352" y="20719"/>
                          <a:pt x="329453" y="23062"/>
                        </a:cubicBezTo>
                        <a:lnTo>
                          <a:pt x="384251" y="120875"/>
                        </a:lnTo>
                        <a:lnTo>
                          <a:pt x="346151" y="190502"/>
                        </a:lnTo>
                        <a:cubicBezTo>
                          <a:pt x="336514" y="208216"/>
                          <a:pt x="328995" y="227001"/>
                          <a:pt x="323748" y="246471"/>
                        </a:cubicBezTo>
                        <a:cubicBezTo>
                          <a:pt x="318556" y="228035"/>
                          <a:pt x="311320" y="210236"/>
                          <a:pt x="302174" y="193407"/>
                        </a:cubicBezTo>
                        <a:lnTo>
                          <a:pt x="262597" y="120970"/>
                        </a:lnTo>
                        <a:close/>
                        <a:moveTo>
                          <a:pt x="257378" y="375487"/>
                        </a:moveTo>
                        <a:cubicBezTo>
                          <a:pt x="210962" y="364286"/>
                          <a:pt x="177663" y="339530"/>
                          <a:pt x="158413" y="301926"/>
                        </a:cubicBezTo>
                        <a:cubicBezTo>
                          <a:pt x="104616" y="196798"/>
                          <a:pt x="174205" y="23796"/>
                          <a:pt x="174605" y="22738"/>
                        </a:cubicBezTo>
                        <a:cubicBezTo>
                          <a:pt x="175572" y="20661"/>
                          <a:pt x="177638" y="19315"/>
                          <a:pt x="179930" y="19271"/>
                        </a:cubicBezTo>
                        <a:lnTo>
                          <a:pt x="180120" y="19271"/>
                        </a:lnTo>
                        <a:cubicBezTo>
                          <a:pt x="182751" y="19325"/>
                          <a:pt x="185154" y="20777"/>
                          <a:pt x="186426" y="23081"/>
                        </a:cubicBezTo>
                        <a:lnTo>
                          <a:pt x="226307" y="94300"/>
                        </a:lnTo>
                        <a:lnTo>
                          <a:pt x="285476" y="202523"/>
                        </a:lnTo>
                        <a:cubicBezTo>
                          <a:pt x="304626" y="237549"/>
                          <a:pt x="314661" y="276827"/>
                          <a:pt x="314661" y="316747"/>
                        </a:cubicBezTo>
                        <a:lnTo>
                          <a:pt x="314661" y="381002"/>
                        </a:lnTo>
                        <a:lnTo>
                          <a:pt x="309327" y="381002"/>
                        </a:lnTo>
                        <a:cubicBezTo>
                          <a:pt x="291853" y="381234"/>
                          <a:pt x="274414" y="379382"/>
                          <a:pt x="257378" y="375487"/>
                        </a:cubicBezTo>
                        <a:close/>
                        <a:moveTo>
                          <a:pt x="209162" y="714377"/>
                        </a:moveTo>
                        <a:cubicBezTo>
                          <a:pt x="171755" y="713994"/>
                          <a:pt x="139799" y="687302"/>
                          <a:pt x="132762" y="650560"/>
                        </a:cubicBezTo>
                        <a:cubicBezTo>
                          <a:pt x="115861" y="572411"/>
                          <a:pt x="77430" y="500551"/>
                          <a:pt x="21815" y="443105"/>
                        </a:cubicBezTo>
                        <a:cubicBezTo>
                          <a:pt x="18601" y="439914"/>
                          <a:pt x="18057" y="434911"/>
                          <a:pt x="20510" y="431104"/>
                        </a:cubicBezTo>
                        <a:cubicBezTo>
                          <a:pt x="22072" y="428457"/>
                          <a:pt x="24913" y="426828"/>
                          <a:pt x="27987" y="426818"/>
                        </a:cubicBezTo>
                        <a:cubicBezTo>
                          <a:pt x="29127" y="426827"/>
                          <a:pt x="30261" y="427003"/>
                          <a:pt x="31349" y="427341"/>
                        </a:cubicBezTo>
                        <a:cubicBezTo>
                          <a:pt x="95596" y="445229"/>
                          <a:pt x="244424" y="494969"/>
                          <a:pt x="311042" y="585561"/>
                        </a:cubicBezTo>
                        <a:cubicBezTo>
                          <a:pt x="308498" y="589495"/>
                          <a:pt x="306050" y="593477"/>
                          <a:pt x="303803" y="597553"/>
                        </a:cubicBezTo>
                        <a:cubicBezTo>
                          <a:pt x="282505" y="637949"/>
                          <a:pt x="270789" y="693746"/>
                          <a:pt x="266969" y="714377"/>
                        </a:cubicBezTo>
                        <a:close/>
                        <a:moveTo>
                          <a:pt x="623500" y="443010"/>
                        </a:moveTo>
                        <a:cubicBezTo>
                          <a:pt x="567763" y="500562"/>
                          <a:pt x="529266" y="572578"/>
                          <a:pt x="512372" y="650893"/>
                        </a:cubicBezTo>
                        <a:cubicBezTo>
                          <a:pt x="505234" y="687495"/>
                          <a:pt x="473337" y="714026"/>
                          <a:pt x="436048" y="714377"/>
                        </a:cubicBezTo>
                        <a:lnTo>
                          <a:pt x="286381" y="714377"/>
                        </a:lnTo>
                        <a:cubicBezTo>
                          <a:pt x="293056" y="677115"/>
                          <a:pt x="304562" y="640881"/>
                          <a:pt x="320605" y="606592"/>
                        </a:cubicBezTo>
                        <a:cubicBezTo>
                          <a:pt x="378117" y="502475"/>
                          <a:pt x="544880" y="446572"/>
                          <a:pt x="614089" y="427275"/>
                        </a:cubicBezTo>
                        <a:cubicBezTo>
                          <a:pt x="618096" y="425801"/>
                          <a:pt x="622582" y="427405"/>
                          <a:pt x="624747" y="431085"/>
                        </a:cubicBezTo>
                        <a:cubicBezTo>
                          <a:pt x="627199" y="434856"/>
                          <a:pt x="626679" y="439829"/>
                          <a:pt x="623500" y="443010"/>
                        </a:cubicBez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  <a:effectLst/>
        </p:spPr>
        <p:txBody>
          <a:bodyPr rtlCol="0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1707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482E62-446D-0D62-42A8-AF567466E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A12FC6ED-7122-EC5B-8B52-1A8E6A0C4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8261350" y="279400"/>
            <a:ext cx="12433300" cy="102108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746621C8-6A2C-8E92-7DF2-D76ED854FF1C}"/>
              </a:ext>
            </a:extLst>
          </p:cNvPr>
          <p:cNvSpPr txBox="1"/>
          <p:nvPr/>
        </p:nvSpPr>
        <p:spPr>
          <a:xfrm>
            <a:off x="711200" y="723900"/>
            <a:ext cx="5867400" cy="914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6000" b="0" i="0" u="none" strike="noStrike" spc="-600" dirty="0">
                <a:solidFill>
                  <a:srgbClr val="CD6461"/>
                </a:solidFill>
                <a:ea typeface="Gmarket Sans Light"/>
              </a:rPr>
              <a:t>정말 효과가 있을까</a:t>
            </a:r>
            <a:r>
              <a:rPr lang="en-US" altLang="ko-KR" sz="6000" b="0" i="0" u="none" strike="noStrike" spc="-600" dirty="0">
                <a:solidFill>
                  <a:srgbClr val="CD6461"/>
                </a:solidFill>
                <a:ea typeface="Gmarket Sans Light"/>
              </a:rPr>
              <a:t>?</a:t>
            </a:r>
            <a:endParaRPr lang="ko-KR" sz="6000" b="0" i="0" u="none" strike="noStrike" spc="-600" dirty="0">
              <a:solidFill>
                <a:srgbClr val="CD6461"/>
              </a:solidFill>
              <a:ea typeface="Gmarket Sans Light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51C3C591-BB9E-71D3-C9F2-E0D42C2E2287}"/>
              </a:ext>
            </a:extLst>
          </p:cNvPr>
          <p:cNvSpPr txBox="1"/>
          <p:nvPr/>
        </p:nvSpPr>
        <p:spPr>
          <a:xfrm>
            <a:off x="9994900" y="1790700"/>
            <a:ext cx="8394700" cy="191135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6990"/>
              </a:lnSpc>
            </a:pPr>
            <a:r>
              <a:rPr lang="en-US" altLang="ko-KR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CPU</a:t>
            </a:r>
            <a:r>
              <a:rPr lang="ko-KR" altLang="en-US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는 평균적으로 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약 </a:t>
            </a:r>
            <a:r>
              <a:rPr lang="en-US" altLang="ko-KR" sz="2800" spc="-100" dirty="0">
                <a:latin typeface="Gmarket Sans Light" panose="020B0600000101010101" charset="-127"/>
                <a:ea typeface="Gmarket Sans Light" panose="020B0600000101010101" charset="-127"/>
              </a:rPr>
              <a:t>50W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의 전력 소비</a:t>
            </a:r>
            <a:r>
              <a:rPr lang="en-US" altLang="ko-KR" sz="2800" spc="-100" dirty="0">
                <a:latin typeface="Gmarket Sans Light" panose="020B0600000101010101" charset="-127"/>
                <a:ea typeface="Gmarket Sans Light" panose="020B0600000101010101" charset="-127"/>
              </a:rPr>
              <a:t>. 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불필요한 프로세스를 정리하면 약 </a:t>
            </a:r>
            <a:r>
              <a:rPr lang="en-US" altLang="ko-KR" sz="2800" spc="-100" dirty="0">
                <a:latin typeface="Gmarket Sans Light" panose="020B0600000101010101" charset="-127"/>
                <a:ea typeface="Gmarket Sans Light" panose="020B0600000101010101" charset="-127"/>
              </a:rPr>
              <a:t>2.5W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의 전력 감소 효과</a:t>
            </a:r>
            <a:r>
              <a:rPr lang="en-US" altLang="ko-KR" sz="2800" spc="-100" dirty="0">
                <a:latin typeface="Gmarket Sans Light" panose="020B0600000101010101" charset="-127"/>
                <a:ea typeface="Gmarket Sans Light" panose="020B0600000101010101" charset="-127"/>
              </a:rPr>
              <a:t>, </a:t>
            </a:r>
          </a:p>
          <a:p>
            <a:pPr lvl="0" algn="l">
              <a:lnSpc>
                <a:spcPct val="126990"/>
              </a:lnSpc>
            </a:pP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즉 하루에 </a:t>
            </a:r>
            <a:r>
              <a:rPr lang="en-US" altLang="ko-KR" sz="2800" spc="-100" dirty="0">
                <a:latin typeface="Gmarket Sans Light" panose="020B0600000101010101" charset="-127"/>
                <a:ea typeface="Gmarket Sans Light" panose="020B0600000101010101" charset="-127"/>
              </a:rPr>
              <a:t>0.016kWh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의 전력이 감소되고 이는 </a:t>
            </a:r>
            <a:r>
              <a:rPr lang="ko-KR" altLang="en-US" sz="2800" spc="-100" dirty="0">
                <a:solidFill>
                  <a:srgbClr val="FF0000"/>
                </a:solidFill>
                <a:latin typeface="Gmarket Sans Light" panose="020B0600000101010101" charset="-127"/>
                <a:ea typeface="Gmarket Sans Light" panose="020B0600000101010101" charset="-127"/>
              </a:rPr>
              <a:t>탄소 </a:t>
            </a:r>
            <a:endParaRPr lang="en-US" altLang="ko-KR" sz="2800" spc="-100" dirty="0">
              <a:solidFill>
                <a:srgbClr val="FF0000"/>
              </a:solidFill>
              <a:latin typeface="Gmarket Sans Light" panose="020B0600000101010101" charset="-127"/>
              <a:ea typeface="Gmarket Sans Light" panose="020B0600000101010101" charset="-127"/>
            </a:endParaRPr>
          </a:p>
          <a:p>
            <a:pPr lvl="0" algn="l">
              <a:lnSpc>
                <a:spcPct val="126990"/>
              </a:lnSpc>
            </a:pPr>
            <a:r>
              <a:rPr lang="en-US" altLang="ko-KR" sz="2800" spc="-100" dirty="0">
                <a:solidFill>
                  <a:srgbClr val="FF0000"/>
                </a:solidFill>
                <a:latin typeface="Gmarket Sans Light" panose="020B0600000101010101" charset="-127"/>
                <a:ea typeface="Gmarket Sans Light" panose="020B0600000101010101" charset="-127"/>
              </a:rPr>
              <a:t>6.78g </a:t>
            </a:r>
            <a:r>
              <a:rPr lang="ko-KR" altLang="en-US" sz="2800" spc="-100" dirty="0">
                <a:solidFill>
                  <a:srgbClr val="FF0000"/>
                </a:solidFill>
                <a:latin typeface="Gmarket Sans Light" panose="020B0600000101010101" charset="-127"/>
                <a:ea typeface="Gmarket Sans Light" panose="020B0600000101010101" charset="-127"/>
              </a:rPr>
              <a:t>절감 효과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와 동일</a:t>
            </a:r>
            <a:r>
              <a:rPr lang="ko-KR" altLang="en-US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 </a:t>
            </a:r>
            <a:endParaRPr lang="en-US" sz="2800" b="0" i="0" u="none" strike="noStrike" spc="-100" dirty="0">
              <a:latin typeface="Gmarket Sans Light" panose="020B0600000101010101" charset="-127"/>
              <a:ea typeface="Gmarket Sans Light" panose="020B0600000101010101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E0A8F7FA-3263-4632-0B80-3059F65F0834}"/>
              </a:ext>
            </a:extLst>
          </p:cNvPr>
          <p:cNvSpPr txBox="1"/>
          <p:nvPr/>
        </p:nvSpPr>
        <p:spPr>
          <a:xfrm>
            <a:off x="9982200" y="4699000"/>
            <a:ext cx="8458200" cy="1968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6990"/>
              </a:lnSpc>
            </a:pPr>
            <a:r>
              <a:rPr 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HDD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는 평균적으로 약 </a:t>
            </a:r>
            <a:r>
              <a:rPr lang="en-US" altLang="ko-KR" sz="2800" spc="-100" dirty="0">
                <a:latin typeface="Gmarket Sans Light" panose="020B0600000101010101" charset="-127"/>
                <a:ea typeface="Gmarket Sans Light" panose="020B0600000101010101" charset="-127"/>
              </a:rPr>
              <a:t>9W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의 전력</a:t>
            </a:r>
            <a:r>
              <a:rPr lang="en-US" altLang="ko-KR" sz="2800" spc="-100" dirty="0">
                <a:latin typeface="Gmarket Sans Light" panose="020B0600000101010101" charset="-127"/>
                <a:ea typeface="Gmarket Sans Light" panose="020B0600000101010101" charset="-127"/>
              </a:rPr>
              <a:t> 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소비</a:t>
            </a:r>
            <a:r>
              <a:rPr lang="en-US" altLang="ko-KR" sz="2800" spc="-100" dirty="0">
                <a:latin typeface="Gmarket Sans Light" panose="020B0600000101010101" charset="-127"/>
                <a:ea typeface="Gmarket Sans Light" panose="020B0600000101010101" charset="-127"/>
              </a:rPr>
              <a:t>. 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불필요한 </a:t>
            </a:r>
            <a:endParaRPr lang="en-US" altLang="ko-KR" sz="2800" spc="-100" dirty="0">
              <a:latin typeface="Gmarket Sans Light" panose="020B0600000101010101" charset="-127"/>
              <a:ea typeface="Gmarket Sans Light" panose="020B0600000101010101" charset="-127"/>
            </a:endParaRPr>
          </a:p>
          <a:p>
            <a:pPr lvl="0" algn="l">
              <a:lnSpc>
                <a:spcPct val="126990"/>
              </a:lnSpc>
            </a:pP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파일 정리 시 </a:t>
            </a:r>
            <a:r>
              <a:rPr lang="en-US" altLang="ko-KR" sz="2800" spc="-100" dirty="0">
                <a:latin typeface="Gmarket Sans Light" panose="020B0600000101010101" charset="-127"/>
                <a:ea typeface="Gmarket Sans Light" panose="020B0600000101010101" charset="-127"/>
              </a:rPr>
              <a:t>0.0036kWh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의 전력이 감소되고 이는 </a:t>
            </a:r>
            <a:endParaRPr lang="en-US" altLang="ko-KR" sz="2800" spc="-100" dirty="0">
              <a:latin typeface="Gmarket Sans Light" panose="020B0600000101010101" charset="-127"/>
              <a:ea typeface="Gmarket Sans Light" panose="020B0600000101010101" charset="-127"/>
            </a:endParaRPr>
          </a:p>
          <a:p>
            <a:pPr lvl="0" algn="l">
              <a:lnSpc>
                <a:spcPct val="126990"/>
              </a:lnSpc>
            </a:pPr>
            <a:r>
              <a:rPr lang="ko-KR" altLang="en-US" sz="2800" spc="-100" dirty="0">
                <a:solidFill>
                  <a:srgbClr val="FF0000"/>
                </a:solidFill>
                <a:latin typeface="Gmarket Sans Light" panose="020B0600000101010101" charset="-127"/>
                <a:ea typeface="Gmarket Sans Light" panose="020B0600000101010101" charset="-127"/>
              </a:rPr>
              <a:t>탄소 </a:t>
            </a:r>
            <a:r>
              <a:rPr lang="en-US" altLang="ko-KR" sz="2800" spc="-100" dirty="0">
                <a:solidFill>
                  <a:srgbClr val="FF0000"/>
                </a:solidFill>
                <a:latin typeface="Gmarket Sans Light" panose="020B0600000101010101" charset="-127"/>
                <a:ea typeface="Gmarket Sans Light" panose="020B0600000101010101" charset="-127"/>
              </a:rPr>
              <a:t>1.52g</a:t>
            </a:r>
            <a:r>
              <a:rPr lang="ko-KR" altLang="en-US" sz="2800" spc="-100" dirty="0">
                <a:solidFill>
                  <a:srgbClr val="FF0000"/>
                </a:solidFill>
                <a:latin typeface="Gmarket Sans Light" panose="020B0600000101010101" charset="-127"/>
                <a:ea typeface="Gmarket Sans Light" panose="020B0600000101010101" charset="-127"/>
              </a:rPr>
              <a:t> 절감 효과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와 동일</a:t>
            </a:r>
            <a:endParaRPr lang="en-US" sz="2800" b="0" i="0" u="none" strike="noStrike" spc="-100" dirty="0">
              <a:latin typeface="Gmarket Sans Light" panose="020B0600000101010101" charset="-127"/>
              <a:ea typeface="Gmarket Sans Light" panose="020B0600000101010101" charset="-127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06A881EF-AA31-B70F-E06A-9E32A6B110A2}"/>
              </a:ext>
            </a:extLst>
          </p:cNvPr>
          <p:cNvSpPr txBox="1"/>
          <p:nvPr/>
        </p:nvSpPr>
        <p:spPr>
          <a:xfrm>
            <a:off x="9982200" y="1104900"/>
            <a:ext cx="8483600" cy="508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0390"/>
              </a:lnSpc>
            </a:pPr>
            <a:r>
              <a:rPr lang="en-US" altLang="ko-KR" sz="32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1. </a:t>
            </a:r>
            <a:r>
              <a:rPr lang="ko-KR" altLang="en-US" sz="32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불필요한 프로세스 종료</a:t>
            </a:r>
            <a:endParaRPr lang="ko-KR" sz="32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39304CB5-33D9-98AA-0D97-8B2BC5227173}"/>
              </a:ext>
            </a:extLst>
          </p:cNvPr>
          <p:cNvSpPr txBox="1"/>
          <p:nvPr/>
        </p:nvSpPr>
        <p:spPr>
          <a:xfrm>
            <a:off x="9994900" y="4254500"/>
            <a:ext cx="8483600" cy="431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0390"/>
              </a:lnSpc>
            </a:pPr>
            <a:r>
              <a:rPr lang="en-US" altLang="ko-KR" sz="32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2. </a:t>
            </a:r>
            <a:r>
              <a:rPr lang="ko-KR" altLang="en-US" sz="32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불필요한 파일 삭제</a:t>
            </a:r>
            <a:endParaRPr lang="ko-KR" sz="32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2F9EF583-2AA7-1B73-BD59-FCCD5DA8F5B8}"/>
              </a:ext>
            </a:extLst>
          </p:cNvPr>
          <p:cNvSpPr txBox="1"/>
          <p:nvPr/>
        </p:nvSpPr>
        <p:spPr>
          <a:xfrm>
            <a:off x="9982200" y="7505700"/>
            <a:ext cx="8458200" cy="238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6990"/>
              </a:lnSpc>
            </a:pPr>
            <a:r>
              <a:rPr lang="ko-KR" altLang="en-US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평균적인 데스크톱 </a:t>
            </a:r>
            <a:r>
              <a:rPr lang="en-US" altLang="ko-KR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PC</a:t>
            </a:r>
            <a:r>
              <a:rPr lang="ko-KR" altLang="en-US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는 약 </a:t>
            </a:r>
            <a:r>
              <a:rPr lang="en-US" altLang="ko-KR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100-150</a:t>
            </a:r>
            <a:r>
              <a:rPr lang="ko-KR" altLang="en-US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와트를 사용</a:t>
            </a:r>
            <a:r>
              <a:rPr lang="en-US" altLang="ko-KR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,</a:t>
            </a:r>
          </a:p>
          <a:p>
            <a:pPr lvl="0" algn="l">
              <a:lnSpc>
                <a:spcPct val="126990"/>
              </a:lnSpc>
            </a:pPr>
            <a:r>
              <a:rPr lang="ko-KR" altLang="en-US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절전 모드에서는 </a:t>
            </a:r>
            <a:r>
              <a:rPr lang="en-US" altLang="ko-KR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10-15</a:t>
            </a:r>
            <a:r>
              <a:rPr lang="ko-KR" altLang="en-US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와트로 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줄어 듦</a:t>
            </a:r>
            <a:r>
              <a:rPr lang="en-US" altLang="ko-KR" sz="2800" spc="-100" dirty="0">
                <a:latin typeface="Gmarket Sans Light" panose="020B0600000101010101" charset="-127"/>
                <a:ea typeface="Gmarket Sans Light" panose="020B0600000101010101" charset="-127"/>
              </a:rPr>
              <a:t>.  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약 </a:t>
            </a:r>
            <a:r>
              <a:rPr lang="en-US" altLang="ko-KR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120</a:t>
            </a:r>
            <a:r>
              <a:rPr lang="ko-KR" altLang="en-US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와트의 절감이 발생한다고 가정할 때 하루 </a:t>
            </a:r>
            <a:r>
              <a:rPr lang="en-US" altLang="ko-KR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0.96</a:t>
            </a:r>
            <a:r>
              <a:rPr lang="en-US" altLang="ko-KR" sz="2800" spc="-100" dirty="0">
                <a:latin typeface="Gmarket Sans Light" panose="020B0600000101010101" charset="-127"/>
                <a:ea typeface="Gmarket Sans Light" panose="020B0600000101010101" charset="-127"/>
              </a:rPr>
              <a:t>kWh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의 전력</a:t>
            </a:r>
            <a:endParaRPr lang="en-US" altLang="ko-KR" sz="2800" spc="-100" dirty="0">
              <a:latin typeface="Gmarket Sans Light" panose="020B0600000101010101" charset="-127"/>
              <a:ea typeface="Gmarket Sans Light" panose="020B0600000101010101" charset="-127"/>
            </a:endParaRPr>
          </a:p>
          <a:p>
            <a:pPr lvl="0" algn="l">
              <a:lnSpc>
                <a:spcPct val="126990"/>
              </a:lnSpc>
            </a:pPr>
            <a:r>
              <a:rPr lang="ko-KR" altLang="en-US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감소</a:t>
            </a:r>
            <a:r>
              <a:rPr lang="en-US" altLang="ko-KR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. </a:t>
            </a:r>
            <a:r>
              <a:rPr lang="ko-KR" altLang="en-US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이는 </a:t>
            </a:r>
            <a:r>
              <a:rPr lang="ko-KR" altLang="en-US" sz="2800" b="0" i="0" u="none" strike="noStrike" spc="-100" dirty="0">
                <a:solidFill>
                  <a:srgbClr val="FF0000"/>
                </a:solidFill>
                <a:latin typeface="Gmarket Sans Light" panose="020B0600000101010101" charset="-127"/>
                <a:ea typeface="Gmarket Sans Light" panose="020B0600000101010101" charset="-127"/>
              </a:rPr>
              <a:t>탄소 약 </a:t>
            </a:r>
            <a:r>
              <a:rPr lang="en-US" altLang="ko-KR" sz="2800" b="0" i="0" u="none" strike="noStrike" spc="-100" dirty="0">
                <a:solidFill>
                  <a:srgbClr val="FF0000"/>
                </a:solidFill>
                <a:latin typeface="Gmarket Sans Light" panose="020B0600000101010101" charset="-127"/>
                <a:ea typeface="Gmarket Sans Light" panose="020B0600000101010101" charset="-127"/>
              </a:rPr>
              <a:t>232g </a:t>
            </a:r>
            <a:r>
              <a:rPr lang="ko-KR" altLang="en-US" sz="2800" b="0" i="0" u="none" strike="noStrike" spc="-100" dirty="0">
                <a:solidFill>
                  <a:srgbClr val="FF0000"/>
                </a:solidFill>
                <a:latin typeface="Gmarket Sans Light" panose="020B0600000101010101" charset="-127"/>
                <a:ea typeface="Gmarket Sans Light" panose="020B0600000101010101" charset="-127"/>
              </a:rPr>
              <a:t>절감</a:t>
            </a:r>
            <a:r>
              <a:rPr lang="ko-KR" altLang="en-US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과 같은 효과</a:t>
            </a:r>
            <a:endParaRPr lang="en-US" sz="2800" b="0" i="0" u="none" strike="noStrike" spc="-100" dirty="0">
              <a:latin typeface="Gmarket Sans Light" panose="020B0600000101010101" charset="-127"/>
              <a:ea typeface="Gmarket Sans Light" panose="020B0600000101010101" charset="-127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FCC2D7B8-B011-BE7D-F23E-AEDA896BBCEA}"/>
              </a:ext>
            </a:extLst>
          </p:cNvPr>
          <p:cNvSpPr txBox="1"/>
          <p:nvPr/>
        </p:nvSpPr>
        <p:spPr>
          <a:xfrm>
            <a:off x="9982200" y="7073900"/>
            <a:ext cx="8483600" cy="431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0390"/>
              </a:lnSpc>
            </a:pPr>
            <a:r>
              <a:rPr lang="en-US" altLang="ko-KR" sz="32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3. </a:t>
            </a:r>
            <a:r>
              <a:rPr lang="ko-KR" altLang="en-US" sz="32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절전모드</a:t>
            </a:r>
            <a:endParaRPr lang="ko-KR" sz="32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id="{F28D6B1C-E847-7E27-9BA8-C6772F58C3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0" y="3949700"/>
            <a:ext cx="7654636" cy="127000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62850074-3D1F-D45F-25C7-F6A5F5C1F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0" y="6692900"/>
            <a:ext cx="7654636" cy="12700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id="{CDFB4FB1-34E7-B4A0-3027-A72024BCCD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41800" y="-215900"/>
            <a:ext cx="495300" cy="1879600"/>
          </a:xfrm>
          <a:prstGeom prst="rect">
            <a:avLst/>
          </a:prstGeom>
        </p:spPr>
      </p:pic>
      <p:pic>
        <p:nvPicPr>
          <p:cNvPr id="14" name="Picture 14">
            <a:extLst>
              <a:ext uri="{FF2B5EF4-FFF2-40B4-BE49-F238E27FC236}">
                <a16:creationId xmlns:a16="http://schemas.microsoft.com/office/drawing/2014/main" id="{79A44AD9-748C-8601-02EE-AABCB7591F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100" y="1638300"/>
            <a:ext cx="5435600" cy="1651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B38A0E3-1608-0A7C-AD86-3EA01FDBD7E8}"/>
              </a:ext>
            </a:extLst>
          </p:cNvPr>
          <p:cNvSpPr txBox="1"/>
          <p:nvPr/>
        </p:nvSpPr>
        <p:spPr>
          <a:xfrm>
            <a:off x="304800" y="3060700"/>
            <a:ext cx="8915400" cy="427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457200" lvl="0" indent="-457200" algn="l">
              <a:lnSpc>
                <a:spcPct val="99600"/>
              </a:lnSpc>
              <a:buFont typeface="Arial" panose="020B0604020202020204" pitchFamily="34" charset="0"/>
              <a:buChar char="•"/>
            </a:pPr>
            <a:r>
              <a:rPr lang="ko-KR" altLang="en-US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이산화탄소 배출량 </a:t>
            </a:r>
            <a:r>
              <a:rPr lang="en-US" altLang="ko-KR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 = </a:t>
            </a:r>
            <a:r>
              <a:rPr lang="ko-KR" altLang="en-US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전력사용량</a:t>
            </a:r>
            <a:r>
              <a:rPr lang="en-US" altLang="ko-KR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(kWh) × 424g </a:t>
            </a:r>
            <a:r>
              <a:rPr lang="en-US" altLang="ko-KR" sz="3200" dirty="0">
                <a:latin typeface="Gmarket Sans Medium" panose="020B0600000101010101" charset="-127"/>
                <a:ea typeface="Gmarket Sans Medium" panose="020B0600000101010101" charset="-127"/>
              </a:rPr>
              <a:t>(</a:t>
            </a:r>
            <a:r>
              <a:rPr lang="ko-KR" altLang="en-US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전기 </a:t>
            </a:r>
            <a:r>
              <a:rPr lang="en-US" altLang="ko-KR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1kWh </a:t>
            </a:r>
            <a:r>
              <a:rPr lang="ko-KR" altLang="en-US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당 </a:t>
            </a:r>
            <a:r>
              <a:rPr lang="en-US" altLang="ko-KR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424g</a:t>
            </a:r>
            <a:r>
              <a:rPr lang="ko-KR" altLang="en-US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의 </a:t>
            </a:r>
            <a:r>
              <a:rPr lang="en-US" altLang="ko-KR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CO2</a:t>
            </a:r>
            <a:r>
              <a:rPr lang="ko-KR" altLang="en-US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배출</a:t>
            </a:r>
            <a:r>
              <a:rPr lang="en-US" altLang="ko-KR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)</a:t>
            </a:r>
          </a:p>
          <a:p>
            <a:pPr lvl="1">
              <a:lnSpc>
                <a:spcPct val="99600"/>
              </a:lnSpc>
            </a:pPr>
            <a:r>
              <a:rPr lang="en-US" altLang="ko-KR" sz="1600" dirty="0">
                <a:latin typeface="Gmarket Sans Medium" panose="020B0600000101010101" charset="-127"/>
                <a:ea typeface="Gmarket Sans Medium" panose="020B0600000101010101" charset="-127"/>
              </a:rPr>
              <a:t>*</a:t>
            </a:r>
            <a:r>
              <a:rPr lang="ko-KR" altLang="en-US" sz="1600" dirty="0">
                <a:latin typeface="Gmarket Sans Medium" panose="020B0600000101010101" charset="-127"/>
                <a:ea typeface="Gmarket Sans Medium" panose="020B0600000101010101" charset="-127"/>
              </a:rPr>
              <a:t>산림청 기준</a:t>
            </a:r>
            <a:endParaRPr lang="en-US" altLang="ko-KR" sz="16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1">
              <a:lnSpc>
                <a:spcPct val="99600"/>
              </a:lnSpc>
            </a:pPr>
            <a:endParaRPr lang="en-US" altLang="ko-KR" sz="2800" b="0" i="0" dirty="0">
              <a:effectLst/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99600"/>
              </a:lnSpc>
              <a:buFont typeface="Arial" panose="020B0604020202020204" pitchFamily="34" charset="0"/>
              <a:buChar char="•"/>
            </a:pPr>
            <a:r>
              <a:rPr lang="en-US" altLang="ko-KR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CO2 1</a:t>
            </a:r>
            <a:r>
              <a:rPr lang="ko-KR" altLang="en-US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톤 절감은 </a:t>
            </a:r>
            <a:r>
              <a:rPr lang="ko-KR" altLang="en-US" sz="3200" dirty="0">
                <a:latin typeface="Gmarket Sans Medium" panose="020B0600000101010101" charset="-127"/>
                <a:ea typeface="Gmarket Sans Medium" panose="020B0600000101010101" charset="-127"/>
              </a:rPr>
              <a:t>참나무 </a:t>
            </a:r>
            <a:r>
              <a:rPr lang="en-US" altLang="ko-KR" sz="3200" dirty="0">
                <a:latin typeface="Gmarket Sans Medium" panose="020B0600000101010101" charset="-127"/>
                <a:ea typeface="Gmarket Sans Medium" panose="020B0600000101010101" charset="-127"/>
              </a:rPr>
              <a:t>4</a:t>
            </a:r>
            <a:r>
              <a:rPr lang="ko-KR" altLang="en-US" sz="3200" dirty="0">
                <a:latin typeface="Gmarket Sans Medium" panose="020B0600000101010101" charset="-127"/>
                <a:ea typeface="Gmarket Sans Medium" panose="020B0600000101010101" charset="-127"/>
              </a:rPr>
              <a:t>그루를 심는 것과 같은 효과</a:t>
            </a:r>
            <a:endParaRPr lang="en-US" altLang="ko-KR" sz="32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1">
              <a:lnSpc>
                <a:spcPct val="99600"/>
              </a:lnSpc>
            </a:pPr>
            <a:r>
              <a:rPr lang="en-US" altLang="ko-KR" sz="1600" dirty="0">
                <a:latin typeface="Gmarket Sans Medium" panose="020B0600000101010101" charset="-127"/>
                <a:ea typeface="Gmarket Sans Medium" panose="020B0600000101010101" charset="-127"/>
              </a:rPr>
              <a:t>*</a:t>
            </a:r>
            <a:r>
              <a:rPr lang="ko-KR" altLang="en-US" sz="1600" i="1" dirty="0">
                <a:latin typeface="Gmarket Sans Medium" panose="020B0600000101010101" charset="-127"/>
                <a:ea typeface="Gmarket Sans Medium" panose="020B0600000101010101" charset="-127"/>
              </a:rPr>
              <a:t>산림청 기준</a:t>
            </a:r>
            <a:endParaRPr lang="en-US" altLang="ko-KR" sz="1600" b="0" i="1" dirty="0">
              <a:effectLst/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0" algn="l">
              <a:lnSpc>
                <a:spcPct val="99600"/>
              </a:lnSpc>
            </a:pPr>
            <a:endParaRPr lang="en-US" altLang="ko-KR" sz="32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0" algn="l">
              <a:lnSpc>
                <a:spcPct val="99600"/>
              </a:lnSpc>
            </a:pPr>
            <a:endParaRPr lang="en-US" altLang="ko-KR" sz="32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0" algn="l">
              <a:lnSpc>
                <a:spcPct val="99600"/>
              </a:lnSpc>
            </a:pPr>
            <a:r>
              <a:rPr lang="en-US" altLang="ko-KR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“</a:t>
            </a:r>
            <a:r>
              <a:rPr lang="ko-KR" altLang="en-US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전력사용량의 감소는 </a:t>
            </a:r>
            <a:r>
              <a:rPr lang="en-US" altLang="ko-KR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CO2 </a:t>
            </a:r>
            <a:r>
              <a:rPr lang="ko-KR" altLang="en-US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배출 감소로 이어진다</a:t>
            </a:r>
            <a:r>
              <a:rPr lang="en-US" altLang="ko-KR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.”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AC30186-BBC6-07D8-3515-A2549BB704D4}"/>
              </a:ext>
            </a:extLst>
          </p:cNvPr>
          <p:cNvSpPr txBox="1"/>
          <p:nvPr/>
        </p:nvSpPr>
        <p:spPr>
          <a:xfrm>
            <a:off x="990600" y="8267700"/>
            <a:ext cx="7391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i="1" dirty="0"/>
              <a:t>CPU, GPU,</a:t>
            </a:r>
            <a:r>
              <a:rPr lang="ko-KR" altLang="en-US" i="1" dirty="0"/>
              <a:t> </a:t>
            </a:r>
            <a:r>
              <a:rPr lang="en-US" altLang="ko-KR" i="1" dirty="0"/>
              <a:t>RAM,</a:t>
            </a:r>
            <a:r>
              <a:rPr lang="ko-KR" altLang="en-US" i="1" dirty="0"/>
              <a:t> </a:t>
            </a:r>
            <a:r>
              <a:rPr lang="en-US" altLang="ko-KR" i="1" dirty="0"/>
              <a:t>HDD,</a:t>
            </a:r>
            <a:r>
              <a:rPr lang="ko-KR" altLang="en-US" i="1" dirty="0"/>
              <a:t> </a:t>
            </a:r>
            <a:r>
              <a:rPr lang="en-US" altLang="ko-KR" i="1" dirty="0"/>
              <a:t>SDD</a:t>
            </a:r>
            <a:r>
              <a:rPr lang="ko-KR" altLang="en-US" i="1" dirty="0"/>
              <a:t> 및 기타 입출력 장치의 성능과 종류에 따라 전력 사용량은 다를 수 있음</a:t>
            </a:r>
            <a:r>
              <a:rPr lang="en-US" altLang="ko-KR" i="1" dirty="0"/>
              <a:t>. </a:t>
            </a:r>
            <a:r>
              <a:rPr lang="ko-KR" altLang="en-US" i="1" dirty="0"/>
              <a:t>여기서는 일반적인 가정용 데스크탑 </a:t>
            </a:r>
            <a:r>
              <a:rPr lang="en-US" altLang="ko-KR" i="1" dirty="0"/>
              <a:t>PC</a:t>
            </a:r>
            <a:r>
              <a:rPr lang="ko-KR" altLang="en-US" i="1" dirty="0"/>
              <a:t>의 사양을 바탕으로 전력 소비량을 가정하였다</a:t>
            </a:r>
            <a:r>
              <a:rPr lang="en-US" altLang="ko-KR" i="1" dirty="0"/>
              <a:t>. </a:t>
            </a:r>
            <a:r>
              <a:rPr lang="ko-KR" altLang="en-US" i="1" dirty="0"/>
              <a:t>또한 하루 </a:t>
            </a:r>
            <a:r>
              <a:rPr lang="en-US" altLang="ko-KR" i="1" dirty="0"/>
              <a:t>PC </a:t>
            </a:r>
            <a:r>
              <a:rPr lang="ko-KR" altLang="en-US" i="1" dirty="0"/>
              <a:t>사용시간은 </a:t>
            </a:r>
            <a:r>
              <a:rPr lang="en-US" altLang="ko-KR" i="1" dirty="0"/>
              <a:t>8</a:t>
            </a:r>
            <a:r>
              <a:rPr lang="ko-KR" altLang="en-US" i="1" dirty="0"/>
              <a:t>시간</a:t>
            </a:r>
            <a:r>
              <a:rPr lang="en-US" altLang="ko-KR" i="1" dirty="0"/>
              <a:t>, </a:t>
            </a:r>
            <a:r>
              <a:rPr lang="ko-KR" altLang="en-US" i="1" dirty="0"/>
              <a:t>불필요한 프로세스와 파일의 존재는 각각 </a:t>
            </a:r>
            <a:r>
              <a:rPr lang="en-US" altLang="ko-KR" i="1" dirty="0"/>
              <a:t>5%</a:t>
            </a:r>
            <a:r>
              <a:rPr lang="ko-KR" altLang="en-US" i="1" dirty="0"/>
              <a:t>의 전력 소모량을 증가 시킨다고 가정하였다</a:t>
            </a:r>
            <a:r>
              <a:rPr lang="en-US" altLang="ko-KR" i="1" dirty="0"/>
              <a:t>.</a:t>
            </a:r>
            <a:endParaRPr lang="ko-KR" altLang="en-US" i="1" dirty="0"/>
          </a:p>
        </p:txBody>
      </p:sp>
    </p:spTree>
    <p:extLst>
      <p:ext uri="{BB962C8B-B14F-4D97-AF65-F5344CB8AC3E}">
        <p14:creationId xmlns:p14="http://schemas.microsoft.com/office/powerpoint/2010/main" val="353306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54FEE5-38D9-EEED-1FF4-742BC8BB2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B57A703-B274-1B9A-0E1D-B98259AE58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4381504" y="-3581401"/>
            <a:ext cx="9220199" cy="19812001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0704AA3D-8BBA-8367-5F0C-5E789391D2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6550" y="2324101"/>
            <a:ext cx="7232649" cy="774700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B646D901-331B-0C70-1417-B5BACB38B7F6}"/>
              </a:ext>
            </a:extLst>
          </p:cNvPr>
          <p:cNvSpPr txBox="1"/>
          <p:nvPr/>
        </p:nvSpPr>
        <p:spPr>
          <a:xfrm>
            <a:off x="1958789" y="4359608"/>
            <a:ext cx="4975411" cy="5584492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r>
              <a:rPr lang="ko-KR" altLang="en-US" sz="3000" b="0" i="0" u="none" strike="noStrike" spc="-100" dirty="0">
                <a:latin typeface="Noto Sans CJK KR Regular"/>
              </a:rPr>
              <a:t>스탠다드 입출력</a:t>
            </a:r>
            <a:endParaRPr lang="en-US" altLang="ko-KR" sz="3000" spc="-100" dirty="0">
              <a:latin typeface="Noto Sans CJK KR Regular"/>
            </a:endParaRPr>
          </a:p>
          <a:p>
            <a:pPr lvl="1">
              <a:lnSpc>
                <a:spcPct val="125329"/>
              </a:lnSpc>
            </a:pPr>
            <a:r>
              <a:rPr lang="ko-KR" altLang="en-US" sz="2000" b="0" i="0" u="none" strike="noStrike" spc="-100" dirty="0">
                <a:latin typeface="Noto Sans CJK KR Regular"/>
              </a:rPr>
              <a:t>예</a:t>
            </a:r>
            <a:r>
              <a:rPr lang="en-US" altLang="ko-KR" sz="2000" b="0" i="0" u="none" strike="noStrike" spc="-100" dirty="0">
                <a:latin typeface="Noto Sans CJK KR Regular"/>
              </a:rPr>
              <a:t>) </a:t>
            </a:r>
            <a:r>
              <a:rPr lang="en-US" altLang="ko-KR" sz="2000" spc="-100" dirty="0">
                <a:latin typeface="Noto Sans CJK KR Regular"/>
              </a:rPr>
              <a:t>echo,</a:t>
            </a:r>
            <a:r>
              <a:rPr lang="ko-KR" altLang="en-US" sz="2000" spc="-100" dirty="0">
                <a:latin typeface="Noto Sans CJK KR Regular"/>
              </a:rPr>
              <a:t> </a:t>
            </a:r>
            <a:r>
              <a:rPr lang="en-US" altLang="ko-KR" sz="2000" spc="-100" dirty="0">
                <a:latin typeface="Noto Sans CJK KR Regular"/>
              </a:rPr>
              <a:t>cat</a:t>
            </a:r>
            <a:r>
              <a:rPr lang="ko-KR" altLang="en-US" sz="2000" spc="-100" dirty="0">
                <a:latin typeface="Noto Sans CJK KR Regular"/>
              </a:rPr>
              <a:t> 등 명령어</a:t>
            </a:r>
            <a:endParaRPr lang="ko-KR" altLang="en-US" sz="2000" b="0" i="0" u="none" strike="noStrike" spc="-100" dirty="0">
              <a:latin typeface="Noto Sans CJK KR Regular"/>
            </a:endParaRPr>
          </a:p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r>
              <a:rPr lang="ko-KR" altLang="en-US" sz="3000" b="0" i="0" u="none" strike="noStrike" spc="-100" dirty="0">
                <a:latin typeface="Noto Sans CJK KR Regular"/>
              </a:rPr>
              <a:t>파일 입출력</a:t>
            </a:r>
            <a:endParaRPr lang="en-US" altLang="ko-KR" sz="3000" spc="-100" dirty="0">
              <a:latin typeface="Noto Sans CJK KR Regular"/>
            </a:endParaRPr>
          </a:p>
          <a:p>
            <a:pPr lvl="1">
              <a:lnSpc>
                <a:spcPct val="125329"/>
              </a:lnSpc>
            </a:pPr>
            <a:r>
              <a:rPr lang="ko-KR" altLang="en-US" sz="2000" spc="-100" dirty="0">
                <a:latin typeface="Noto Sans CJK KR Regular"/>
              </a:rPr>
              <a:t>예</a:t>
            </a:r>
            <a:r>
              <a:rPr lang="en-US" altLang="ko-KR" sz="2000" spc="-100" dirty="0">
                <a:latin typeface="Noto Sans CJK KR Regular"/>
              </a:rPr>
              <a:t>) &gt;, &gt;&gt;, &lt;, more,</a:t>
            </a:r>
            <a:r>
              <a:rPr lang="ko-KR" altLang="en-US" sz="2000" spc="-100" dirty="0">
                <a:latin typeface="Noto Sans CJK KR Regular"/>
              </a:rPr>
              <a:t> </a:t>
            </a:r>
            <a:r>
              <a:rPr lang="en-US" altLang="ko-KR" sz="2000" spc="-100" dirty="0">
                <a:latin typeface="Noto Sans CJK KR Regular"/>
              </a:rPr>
              <a:t>touch </a:t>
            </a:r>
            <a:r>
              <a:rPr lang="ko-KR" altLang="en-US" sz="2000" spc="-100" dirty="0">
                <a:latin typeface="Noto Sans CJK KR Regular"/>
              </a:rPr>
              <a:t>등 명령어</a:t>
            </a:r>
            <a:endParaRPr lang="ko-KR" altLang="en-US" sz="2000" b="0" i="0" u="none" strike="noStrike" spc="-100" dirty="0">
              <a:latin typeface="Noto Sans CJK KR Regular"/>
            </a:endParaRPr>
          </a:p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r>
              <a:rPr lang="ko-KR" altLang="en-US" sz="3000" b="0" i="0" u="none" strike="noStrike" spc="-100" dirty="0">
                <a:latin typeface="Noto Sans CJK KR Regular"/>
              </a:rPr>
              <a:t>파일 관리</a:t>
            </a:r>
            <a:endParaRPr lang="en-US" altLang="ko-KR" sz="3000" spc="-100" dirty="0">
              <a:latin typeface="Noto Sans CJK KR Regular"/>
            </a:endParaRPr>
          </a:p>
          <a:p>
            <a:pPr lvl="1">
              <a:lnSpc>
                <a:spcPct val="125329"/>
              </a:lnSpc>
            </a:pPr>
            <a:r>
              <a:rPr lang="ko-KR" altLang="en-US" sz="2000" b="0" i="0" u="none" strike="noStrike" spc="-100" dirty="0">
                <a:latin typeface="Noto Sans CJK KR Regular"/>
              </a:rPr>
              <a:t>예</a:t>
            </a:r>
            <a:r>
              <a:rPr lang="en-US" altLang="ko-KR" sz="2000" b="0" i="0" u="none" strike="noStrike" spc="-100" dirty="0">
                <a:latin typeface="Noto Sans CJK KR Regular"/>
              </a:rPr>
              <a:t>) </a:t>
            </a:r>
            <a:r>
              <a:rPr lang="en-US" altLang="ko-KR" sz="2000" spc="-100" dirty="0">
                <a:latin typeface="Noto Sans CJK KR Regular"/>
              </a:rPr>
              <a:t>ls,</a:t>
            </a:r>
            <a:r>
              <a:rPr lang="ko-KR" altLang="en-US" sz="2000" spc="-100" dirty="0">
                <a:latin typeface="Noto Sans CJK KR Regular"/>
              </a:rPr>
              <a:t> </a:t>
            </a:r>
            <a:r>
              <a:rPr lang="en-US" altLang="ko-KR" sz="2000" spc="-100" dirty="0" err="1">
                <a:latin typeface="Noto Sans CJK KR Regular"/>
              </a:rPr>
              <a:t>mkdir</a:t>
            </a:r>
            <a:r>
              <a:rPr lang="en-US" altLang="ko-KR" sz="2000" spc="-100" dirty="0">
                <a:latin typeface="Noto Sans CJK KR Regular"/>
              </a:rPr>
              <a:t>,</a:t>
            </a:r>
            <a:r>
              <a:rPr lang="ko-KR" altLang="en-US" sz="2000" spc="-100" dirty="0">
                <a:latin typeface="Noto Sans CJK KR Regular"/>
              </a:rPr>
              <a:t> </a:t>
            </a:r>
            <a:r>
              <a:rPr lang="en-US" altLang="ko-KR" sz="2000" spc="-100" dirty="0">
                <a:latin typeface="Noto Sans CJK KR Regular"/>
              </a:rPr>
              <a:t>rm, </a:t>
            </a:r>
            <a:r>
              <a:rPr lang="en-US" altLang="ko-KR" sz="2000" spc="-100" dirty="0" err="1">
                <a:latin typeface="Noto Sans CJK KR Regular"/>
              </a:rPr>
              <a:t>chmod</a:t>
            </a:r>
            <a:r>
              <a:rPr lang="ko-KR" altLang="en-US" sz="2000" spc="-100" dirty="0">
                <a:latin typeface="Noto Sans CJK KR Regular"/>
              </a:rPr>
              <a:t> 등 명령어</a:t>
            </a:r>
          </a:p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r>
              <a:rPr lang="ko-KR" altLang="en-US" sz="3000" b="0" i="0" u="none" strike="noStrike" spc="-100" dirty="0">
                <a:latin typeface="Noto Sans CJK KR Regular"/>
              </a:rPr>
              <a:t>쉘 변수 및 환경변수</a:t>
            </a:r>
            <a:endParaRPr lang="en-US" altLang="ko-KR" sz="3000" b="0" i="0" u="none" strike="noStrike" spc="-100" dirty="0">
              <a:latin typeface="Noto Sans CJK KR Regular"/>
            </a:endParaRPr>
          </a:p>
          <a:p>
            <a:pPr lvl="1">
              <a:lnSpc>
                <a:spcPct val="125329"/>
              </a:lnSpc>
            </a:pPr>
            <a:r>
              <a:rPr lang="ko-KR" altLang="en-US" sz="2000" spc="-100" dirty="0">
                <a:latin typeface="Noto Sans CJK KR Regular"/>
              </a:rPr>
              <a:t>예</a:t>
            </a:r>
            <a:r>
              <a:rPr lang="en-US" altLang="ko-KR" sz="2000" spc="-100" dirty="0">
                <a:latin typeface="Noto Sans CJK KR Regular"/>
              </a:rPr>
              <a:t>) set,</a:t>
            </a:r>
            <a:r>
              <a:rPr lang="ko-KR" altLang="en-US" sz="2000" spc="-100" dirty="0">
                <a:latin typeface="Noto Sans CJK KR Regular"/>
              </a:rPr>
              <a:t> </a:t>
            </a:r>
            <a:r>
              <a:rPr lang="en-US" altLang="ko-KR" sz="2000" spc="-100" dirty="0">
                <a:latin typeface="Noto Sans CJK KR Regular"/>
              </a:rPr>
              <a:t>env</a:t>
            </a:r>
            <a:r>
              <a:rPr lang="ko-KR" altLang="en-US" sz="2000" spc="-100" dirty="0">
                <a:latin typeface="Noto Sans CJK KR Regular"/>
              </a:rPr>
              <a:t> 등 명령어 및 </a:t>
            </a:r>
            <a:r>
              <a:rPr lang="en-US" altLang="ko-KR" sz="2000" spc="-100" dirty="0">
                <a:latin typeface="Noto Sans CJK KR Regular"/>
              </a:rPr>
              <a:t>/</a:t>
            </a:r>
            <a:r>
              <a:rPr lang="en-US" altLang="ko-KR" sz="2000" spc="-100" dirty="0" err="1">
                <a:latin typeface="Noto Sans CJK KR Regular"/>
              </a:rPr>
              <a:t>etc</a:t>
            </a:r>
            <a:r>
              <a:rPr lang="en-US" altLang="ko-KR" sz="2000" spc="-100" dirty="0">
                <a:latin typeface="Noto Sans CJK KR Regular"/>
              </a:rPr>
              <a:t>, ~/.* </a:t>
            </a:r>
            <a:r>
              <a:rPr lang="ko-KR" altLang="en-US" sz="2000" spc="-100" dirty="0">
                <a:latin typeface="Noto Sans CJK KR Regular"/>
              </a:rPr>
              <a:t>파일 관리</a:t>
            </a:r>
            <a:endParaRPr lang="ko-KR" altLang="en-US" sz="2000" b="0" i="0" u="none" strike="noStrike" spc="-100" dirty="0">
              <a:latin typeface="Noto Sans CJK KR Regular"/>
            </a:endParaRPr>
          </a:p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r>
              <a:rPr lang="ko-KR" altLang="en-US" sz="3000" b="0" i="0" u="none" strike="noStrike" spc="-100" dirty="0">
                <a:latin typeface="Noto Sans CJK KR Regular"/>
              </a:rPr>
              <a:t>프로세스 관리</a:t>
            </a:r>
            <a:endParaRPr lang="en-US" altLang="ko-KR" sz="3000" spc="-100" dirty="0">
              <a:latin typeface="Noto Sans CJK KR Regular"/>
            </a:endParaRPr>
          </a:p>
          <a:p>
            <a:pPr lvl="1">
              <a:lnSpc>
                <a:spcPct val="125329"/>
              </a:lnSpc>
            </a:pPr>
            <a:r>
              <a:rPr lang="ko-KR" altLang="en-US" sz="2000" b="0" i="0" u="none" strike="noStrike" spc="-100" dirty="0">
                <a:latin typeface="Noto Sans CJK KR Regular"/>
              </a:rPr>
              <a:t>예</a:t>
            </a:r>
            <a:r>
              <a:rPr lang="en-US" altLang="ko-KR" sz="2000" b="0" i="0" u="none" strike="noStrike" spc="-100" dirty="0">
                <a:latin typeface="Noto Sans CJK KR Regular"/>
              </a:rPr>
              <a:t>) </a:t>
            </a:r>
            <a:r>
              <a:rPr lang="en-US" altLang="ko-KR" sz="2000" b="0" i="0" u="none" strike="noStrike" spc="-100" dirty="0" err="1">
                <a:latin typeface="Noto Sans CJK KR Regular"/>
              </a:rPr>
              <a:t>ps</a:t>
            </a:r>
            <a:r>
              <a:rPr lang="en-US" altLang="ko-KR" sz="2000" b="0" i="0" u="none" strike="noStrike" spc="-100" dirty="0">
                <a:latin typeface="Noto Sans CJK KR Regular"/>
              </a:rPr>
              <a:t>, top, jobs </a:t>
            </a:r>
            <a:r>
              <a:rPr lang="ko-KR" altLang="en-US" sz="2000" b="0" i="0" u="none" strike="noStrike" spc="-100" dirty="0">
                <a:latin typeface="Noto Sans CJK KR Regular"/>
              </a:rPr>
              <a:t>등 명령어</a:t>
            </a:r>
            <a:endParaRPr lang="en-US" altLang="ko-KR" sz="2000" b="0" i="0" u="none" strike="noStrike" spc="-100" dirty="0">
              <a:latin typeface="Noto Sans CJK KR Regular"/>
            </a:endParaRPr>
          </a:p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r>
              <a:rPr lang="ko-KR" altLang="en-US" sz="3000" spc="-100" dirty="0">
                <a:latin typeface="Noto Sans CJK KR Regular"/>
              </a:rPr>
              <a:t>계정</a:t>
            </a:r>
            <a:r>
              <a:rPr lang="en-US" altLang="ko-KR" sz="3000" spc="-100" dirty="0">
                <a:latin typeface="Noto Sans CJK KR Regular"/>
              </a:rPr>
              <a:t> </a:t>
            </a:r>
            <a:r>
              <a:rPr lang="ko-KR" altLang="en-US" sz="3000" spc="-100" dirty="0">
                <a:latin typeface="Noto Sans CJK KR Regular"/>
              </a:rPr>
              <a:t>관리</a:t>
            </a:r>
            <a:endParaRPr lang="en-US" altLang="ko-KR" sz="3000" spc="-100" dirty="0">
              <a:latin typeface="Noto Sans CJK KR Regular"/>
            </a:endParaRPr>
          </a:p>
          <a:p>
            <a:pPr lvl="1">
              <a:lnSpc>
                <a:spcPct val="125329"/>
              </a:lnSpc>
            </a:pPr>
            <a:r>
              <a:rPr lang="ko-KR" altLang="en-US" sz="2000" b="0" i="0" u="none" strike="noStrike" spc="-100" dirty="0">
                <a:latin typeface="Noto Sans CJK KR Regular"/>
              </a:rPr>
              <a:t>예</a:t>
            </a:r>
            <a:r>
              <a:rPr lang="en-US" altLang="ko-KR" sz="2000" b="0" i="0" u="none" strike="noStrike" spc="-100" dirty="0">
                <a:latin typeface="Noto Sans CJK KR Regular"/>
              </a:rPr>
              <a:t>) </a:t>
            </a:r>
            <a:r>
              <a:rPr lang="en-US" altLang="ko-KR" sz="2000" b="0" i="0" u="none" strike="noStrike" spc="-100" dirty="0" err="1">
                <a:latin typeface="Noto Sans CJK KR Regular"/>
              </a:rPr>
              <a:t>adduser</a:t>
            </a:r>
            <a:r>
              <a:rPr lang="en-US" altLang="ko-KR" sz="2000" b="0" i="0" u="none" strike="noStrike" spc="-100" dirty="0">
                <a:latin typeface="Noto Sans CJK KR Regular"/>
              </a:rPr>
              <a:t>, </a:t>
            </a:r>
            <a:r>
              <a:rPr lang="en-US" altLang="ko-KR" sz="2000" b="0" i="0" u="none" strike="noStrike" spc="-100" dirty="0" err="1">
                <a:latin typeface="Noto Sans CJK KR Regular"/>
              </a:rPr>
              <a:t>deluser</a:t>
            </a:r>
            <a:r>
              <a:rPr lang="en-US" altLang="ko-KR" sz="2000" b="0" i="0" u="none" strike="noStrike" spc="-100" dirty="0">
                <a:latin typeface="Noto Sans CJK KR Regular"/>
              </a:rPr>
              <a:t>, groups </a:t>
            </a:r>
            <a:r>
              <a:rPr lang="ko-KR" altLang="en-US" sz="2000" b="0" i="0" u="none" strike="noStrike" spc="-100" dirty="0">
                <a:latin typeface="Noto Sans CJK KR Regular"/>
              </a:rPr>
              <a:t>등 명령어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FAAF8364-4C22-7FFA-0286-95936C3D8808}"/>
              </a:ext>
            </a:extLst>
          </p:cNvPr>
          <p:cNvSpPr txBox="1"/>
          <p:nvPr/>
        </p:nvSpPr>
        <p:spPr>
          <a:xfrm>
            <a:off x="1784350" y="2501901"/>
            <a:ext cx="6551653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0390"/>
              </a:lnSpc>
            </a:pPr>
            <a:r>
              <a:rPr lang="en-US" altLang="ko-KR" sz="2500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Shell</a:t>
            </a:r>
            <a:r>
              <a:rPr lang="ko-KR" altLang="en-US" sz="2500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 명령 입출력 기능 구현</a:t>
            </a:r>
            <a:endParaRPr lang="ko-KR" sz="25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pic>
        <p:nvPicPr>
          <p:cNvPr id="18" name="Picture 18">
            <a:extLst>
              <a:ext uri="{FF2B5EF4-FFF2-40B4-BE49-F238E27FC236}">
                <a16:creationId xmlns:a16="http://schemas.microsoft.com/office/drawing/2014/main" id="{3B79369A-F4D5-876B-6C92-DB415C4A27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48803" y="2324101"/>
            <a:ext cx="7416797" cy="774700"/>
          </a:xfrm>
          <a:prstGeom prst="rect">
            <a:avLst/>
          </a:prstGeom>
        </p:spPr>
      </p:pic>
      <p:sp>
        <p:nvSpPr>
          <p:cNvPr id="19" name="TextBox 19">
            <a:extLst>
              <a:ext uri="{FF2B5EF4-FFF2-40B4-BE49-F238E27FC236}">
                <a16:creationId xmlns:a16="http://schemas.microsoft.com/office/drawing/2014/main" id="{9ECA5646-5E91-AF7D-0989-8E05B7AD903A}"/>
              </a:ext>
            </a:extLst>
          </p:cNvPr>
          <p:cNvSpPr txBox="1"/>
          <p:nvPr/>
        </p:nvSpPr>
        <p:spPr>
          <a:xfrm>
            <a:off x="9598661" y="4583061"/>
            <a:ext cx="7622539" cy="5437239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r>
              <a:rPr lang="ko-KR" altLang="en-US" sz="3000" b="0" i="0" u="none" strike="noStrike" spc="-100" dirty="0">
                <a:latin typeface="Noto Sans CJK KR Regular"/>
              </a:rPr>
              <a:t>자원 사용량 통계 표시</a:t>
            </a:r>
            <a:endParaRPr lang="en-US" altLang="ko-KR" sz="3000" b="0" i="0" u="none" strike="noStrike" spc="-100" dirty="0">
              <a:latin typeface="Noto Sans CJK KR Regular"/>
            </a:endParaRPr>
          </a:p>
          <a:p>
            <a:pPr lvl="1">
              <a:lnSpc>
                <a:spcPct val="125329"/>
              </a:lnSpc>
            </a:pPr>
            <a:r>
              <a:rPr lang="ko-KR" altLang="en-US" sz="2000" spc="-100" dirty="0">
                <a:latin typeface="Noto Sans CJK KR Regular"/>
              </a:rPr>
              <a:t>예</a:t>
            </a:r>
            <a:r>
              <a:rPr lang="en-US" altLang="ko-KR" sz="2000" spc="-100" dirty="0">
                <a:latin typeface="Noto Sans CJK KR Regular"/>
              </a:rPr>
              <a:t>) CPU,</a:t>
            </a:r>
            <a:r>
              <a:rPr lang="ko-KR" altLang="en-US" sz="2000" spc="-100" dirty="0">
                <a:latin typeface="Noto Sans CJK KR Regular"/>
              </a:rPr>
              <a:t> 메모리 사용량 및 전력 소비량 등</a:t>
            </a:r>
            <a:endParaRPr lang="ko-KR" altLang="en-US" sz="2000" b="0" i="0" u="none" strike="noStrike" spc="-100" dirty="0">
              <a:latin typeface="Noto Sans CJK KR Regular"/>
            </a:endParaRPr>
          </a:p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r>
              <a:rPr lang="ko-KR" altLang="en-US" sz="3000" b="0" i="0" u="none" strike="noStrike" spc="-100" dirty="0">
                <a:latin typeface="Noto Sans CJK KR Regular"/>
              </a:rPr>
              <a:t>불필요한 파일 정리</a:t>
            </a:r>
            <a:endParaRPr lang="en-US" altLang="ko-KR" sz="3000" b="0" i="0" u="none" strike="noStrike" spc="-100" dirty="0">
              <a:latin typeface="Noto Sans CJK KR Regular"/>
            </a:endParaRPr>
          </a:p>
          <a:p>
            <a:pPr lvl="1">
              <a:lnSpc>
                <a:spcPct val="125329"/>
              </a:lnSpc>
            </a:pPr>
            <a:r>
              <a:rPr lang="ko-KR" altLang="en-US" sz="2000" spc="-100" dirty="0">
                <a:latin typeface="Noto Sans CJK KR Regular"/>
              </a:rPr>
              <a:t>예</a:t>
            </a:r>
            <a:r>
              <a:rPr lang="en-US" altLang="ko-KR" sz="2000" spc="-100" dirty="0">
                <a:latin typeface="Noto Sans CJK KR Regular"/>
              </a:rPr>
              <a:t>) </a:t>
            </a:r>
            <a:r>
              <a:rPr lang="ko-KR" altLang="en-US" sz="2000" spc="-100" dirty="0">
                <a:latin typeface="Noto Sans CJK KR Regular"/>
              </a:rPr>
              <a:t>로그 파일</a:t>
            </a:r>
            <a:r>
              <a:rPr lang="en-US" altLang="ko-KR" sz="2000" spc="-100" dirty="0">
                <a:latin typeface="Noto Sans CJK KR Regular"/>
              </a:rPr>
              <a:t>, </a:t>
            </a:r>
            <a:r>
              <a:rPr lang="ko-KR" altLang="en-US" sz="2000" spc="-100" dirty="0" err="1">
                <a:latin typeface="Noto Sans CJK KR Regular"/>
              </a:rPr>
              <a:t>스풀</a:t>
            </a:r>
            <a:r>
              <a:rPr lang="ko-KR" altLang="en-US" sz="2000" spc="-100" dirty="0">
                <a:latin typeface="Noto Sans CJK KR Regular"/>
              </a:rPr>
              <a:t> 파일 등</a:t>
            </a:r>
            <a:endParaRPr lang="ko-KR" altLang="en-US" sz="2000" b="0" i="0" u="none" strike="noStrike" spc="-100" dirty="0">
              <a:latin typeface="Noto Sans CJK KR Regular"/>
            </a:endParaRPr>
          </a:p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r>
              <a:rPr lang="ko-KR" altLang="en-US" sz="3000" b="0" i="0" u="none" strike="noStrike" spc="-100" dirty="0">
                <a:latin typeface="Noto Sans CJK KR Regular"/>
              </a:rPr>
              <a:t>불필요한 프로세스 정리</a:t>
            </a:r>
            <a:endParaRPr lang="en-US" altLang="ko-KR" sz="3000" b="0" i="0" u="none" strike="noStrike" spc="-100" dirty="0">
              <a:latin typeface="Noto Sans CJK KR Regular"/>
            </a:endParaRPr>
          </a:p>
          <a:p>
            <a:pPr lvl="1">
              <a:lnSpc>
                <a:spcPct val="125329"/>
              </a:lnSpc>
            </a:pPr>
            <a:r>
              <a:rPr lang="ko-KR" altLang="en-US" sz="2000" spc="-100" dirty="0">
                <a:latin typeface="Noto Sans CJK KR Regular"/>
              </a:rPr>
              <a:t>예</a:t>
            </a:r>
            <a:r>
              <a:rPr lang="en-US" altLang="ko-KR" sz="2000" spc="-100" dirty="0">
                <a:latin typeface="Noto Sans CJK KR Regular"/>
              </a:rPr>
              <a:t>) </a:t>
            </a:r>
            <a:r>
              <a:rPr lang="ko-KR" altLang="en-US" sz="2000" spc="-100" dirty="0">
                <a:latin typeface="Noto Sans CJK KR Regular"/>
              </a:rPr>
              <a:t>오랫동안 사용되지 않은 프로세스 등</a:t>
            </a:r>
            <a:endParaRPr lang="ko-KR" altLang="en-US" sz="2000" b="0" i="0" u="none" strike="noStrike" spc="-100" dirty="0">
              <a:latin typeface="Noto Sans CJK KR Regular"/>
            </a:endParaRPr>
          </a:p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r>
              <a:rPr lang="ko-KR" altLang="en-US" sz="3000" b="0" i="0" u="none" strike="noStrike" spc="-100" dirty="0">
                <a:latin typeface="Noto Sans CJK KR Regular"/>
              </a:rPr>
              <a:t>환경 보호 현황 </a:t>
            </a:r>
            <a:r>
              <a:rPr lang="ko-KR" altLang="en-US" sz="3000" b="0" i="0" u="none" strike="noStrike" spc="-100" dirty="0" err="1">
                <a:latin typeface="Noto Sans CJK KR Regular"/>
              </a:rPr>
              <a:t>메세지</a:t>
            </a:r>
            <a:r>
              <a:rPr lang="ko-KR" altLang="en-US" sz="3000" b="0" i="0" u="none" strike="noStrike" spc="-100" dirty="0">
                <a:latin typeface="Noto Sans CJK KR Regular"/>
              </a:rPr>
              <a:t> 출력</a:t>
            </a:r>
            <a:endParaRPr lang="en-US" altLang="ko-KR" sz="3000" b="0" i="0" u="none" strike="noStrike" spc="-100" dirty="0">
              <a:latin typeface="Noto Sans CJK KR Regular"/>
            </a:endParaRPr>
          </a:p>
          <a:p>
            <a:pPr lvl="1">
              <a:lnSpc>
                <a:spcPct val="125329"/>
              </a:lnSpc>
            </a:pPr>
            <a:r>
              <a:rPr lang="ko-KR" altLang="en-US" sz="2000" spc="-100" dirty="0">
                <a:latin typeface="Noto Sans CJK KR Regular"/>
              </a:rPr>
              <a:t>예</a:t>
            </a:r>
            <a:r>
              <a:rPr lang="en-US" altLang="ko-KR" sz="2000" spc="-100" dirty="0">
                <a:latin typeface="Noto Sans CJK KR Regular"/>
              </a:rPr>
              <a:t>) </a:t>
            </a:r>
            <a:r>
              <a:rPr lang="ko-KR" altLang="en-US" sz="2000" spc="-100" dirty="0">
                <a:latin typeface="Noto Sans CJK KR Regular"/>
              </a:rPr>
              <a:t>불필요한 프로세스 정리 결과 절감한 탄소 발자국 등</a:t>
            </a:r>
            <a:endParaRPr lang="ko-KR" altLang="en-US" sz="2000" b="0" i="0" u="none" strike="noStrike" spc="-100" dirty="0">
              <a:latin typeface="Noto Sans CJK KR Regular"/>
            </a:endParaRPr>
          </a:p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r>
              <a:rPr lang="ko-KR" altLang="en-US" sz="3000" b="0" i="0" u="none" strike="noStrike" spc="-100" dirty="0">
                <a:latin typeface="Noto Sans CJK KR Regular"/>
              </a:rPr>
              <a:t>에코모드</a:t>
            </a:r>
            <a:endParaRPr lang="en-US" altLang="ko-KR" sz="3000" b="0" i="0" u="none" strike="noStrike" spc="-100" dirty="0">
              <a:latin typeface="Noto Sans CJK KR Regular"/>
            </a:endParaRPr>
          </a:p>
          <a:p>
            <a:pPr lvl="1">
              <a:lnSpc>
                <a:spcPct val="125329"/>
              </a:lnSpc>
            </a:pPr>
            <a:r>
              <a:rPr lang="ko-KR" altLang="en-US" sz="2000" spc="-100" dirty="0">
                <a:latin typeface="Noto Sans CJK KR Regular"/>
              </a:rPr>
              <a:t>예</a:t>
            </a:r>
            <a:r>
              <a:rPr lang="en-US" altLang="ko-KR" sz="2000" spc="-100" dirty="0">
                <a:latin typeface="Noto Sans CJK KR Regular"/>
              </a:rPr>
              <a:t>) </a:t>
            </a:r>
            <a:r>
              <a:rPr lang="ko-KR" altLang="en-US" sz="2000" spc="-100" dirty="0">
                <a:latin typeface="Noto Sans CJK KR Regular"/>
              </a:rPr>
              <a:t>절전</a:t>
            </a:r>
            <a:r>
              <a:rPr lang="en-US" altLang="ko-KR" sz="2000" spc="-100" dirty="0">
                <a:latin typeface="Noto Sans CJK KR Regular"/>
              </a:rPr>
              <a:t>, </a:t>
            </a:r>
            <a:r>
              <a:rPr lang="ko-KR" altLang="en-US" sz="2000" spc="-100" dirty="0">
                <a:latin typeface="Noto Sans CJK KR Regular"/>
              </a:rPr>
              <a:t>프로세스 및 파일 자동 정리</a:t>
            </a:r>
            <a:r>
              <a:rPr lang="en-US" altLang="ko-KR" sz="2000" spc="-100" dirty="0">
                <a:latin typeface="Noto Sans CJK KR Regular"/>
              </a:rPr>
              <a:t>, </a:t>
            </a:r>
            <a:r>
              <a:rPr lang="ko-KR" altLang="en-US" sz="2000" spc="-100" dirty="0">
                <a:latin typeface="Noto Sans CJK KR Regular"/>
              </a:rPr>
              <a:t>용량이 큰 데이터 전송 제한 등</a:t>
            </a:r>
            <a:endParaRPr lang="ko-KR" altLang="en-US" sz="2000" b="0" i="0" u="none" strike="noStrike" spc="-100" dirty="0">
              <a:latin typeface="Noto Sans CJK KR Regular"/>
            </a:endParaRPr>
          </a:p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endParaRPr lang="en-US" sz="3000" b="0" i="0" u="none" strike="noStrike" spc="-100" dirty="0">
              <a:solidFill>
                <a:srgbClr val="206D38"/>
              </a:solidFill>
              <a:latin typeface="Noto Sans CJK KR Regular"/>
            </a:endParaRP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09175DA6-F98B-9091-0679-8588AA52169A}"/>
              </a:ext>
            </a:extLst>
          </p:cNvPr>
          <p:cNvSpPr txBox="1"/>
          <p:nvPr/>
        </p:nvSpPr>
        <p:spPr>
          <a:xfrm>
            <a:off x="10934701" y="2501901"/>
            <a:ext cx="44450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0390"/>
              </a:lnSpc>
            </a:pPr>
            <a:r>
              <a:rPr lang="en-US" altLang="ko-KR" sz="25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Eco-Friendly </a:t>
            </a:r>
            <a:r>
              <a:rPr lang="ko-KR" altLang="en-US" sz="25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기능 구현</a:t>
            </a:r>
            <a:endParaRPr lang="ko-KR" sz="25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27" name="TextBox 18">
            <a:extLst>
              <a:ext uri="{FF2B5EF4-FFF2-40B4-BE49-F238E27FC236}">
                <a16:creationId xmlns:a16="http://schemas.microsoft.com/office/drawing/2014/main" id="{4B9C030E-C03B-5D1A-4502-7A39FEC6EAA2}"/>
              </a:ext>
            </a:extLst>
          </p:cNvPr>
          <p:cNvSpPr txBox="1"/>
          <p:nvPr/>
        </p:nvSpPr>
        <p:spPr>
          <a:xfrm>
            <a:off x="1270000" y="571500"/>
            <a:ext cx="4965700" cy="914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6000" spc="-400" dirty="0">
                <a:solidFill>
                  <a:srgbClr val="206D38"/>
                </a:solidFill>
                <a:ea typeface="Gmarket Sans Light"/>
              </a:rPr>
              <a:t>3</a:t>
            </a:r>
            <a:r>
              <a:rPr lang="en-US" altLang="ko-KR" sz="6000" b="0" i="0" u="none" strike="noStrike" spc="-400" dirty="0">
                <a:solidFill>
                  <a:srgbClr val="206D38"/>
                </a:solidFill>
                <a:ea typeface="Gmarket Sans Light"/>
              </a:rPr>
              <a:t>. </a:t>
            </a:r>
            <a:r>
              <a:rPr lang="ko-KR" altLang="en-US" sz="6000" b="0" i="0" u="none" strike="noStrike" spc="-400" dirty="0">
                <a:solidFill>
                  <a:srgbClr val="206D38"/>
                </a:solidFill>
                <a:ea typeface="Gmarket Sans Light"/>
              </a:rPr>
              <a:t>프로젝트 계획</a:t>
            </a:r>
            <a:endParaRPr lang="ko-KR" sz="6000" b="0" i="0" u="none" strike="noStrike" spc="-400" dirty="0">
              <a:solidFill>
                <a:srgbClr val="206D38"/>
              </a:solidFill>
              <a:ea typeface="Gmarket Sans Light"/>
            </a:endParaRPr>
          </a:p>
        </p:txBody>
      </p:sp>
      <p:sp>
        <p:nvSpPr>
          <p:cNvPr id="28" name="TextBox 19">
            <a:extLst>
              <a:ext uri="{FF2B5EF4-FFF2-40B4-BE49-F238E27FC236}">
                <a16:creationId xmlns:a16="http://schemas.microsoft.com/office/drawing/2014/main" id="{05926E65-F2E3-69A1-3675-2EB917AC1D10}"/>
              </a:ext>
            </a:extLst>
          </p:cNvPr>
          <p:cNvSpPr txBox="1"/>
          <p:nvPr/>
        </p:nvSpPr>
        <p:spPr>
          <a:xfrm>
            <a:off x="6502400" y="647700"/>
            <a:ext cx="3505200" cy="76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400" b="0" i="0" u="none" strike="noStrike" spc="-20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역할 분담과 일정 관리 계획</a:t>
            </a:r>
            <a:endParaRPr lang="ko-KR" sz="24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pic>
        <p:nvPicPr>
          <p:cNvPr id="29" name="Picture 20">
            <a:extLst>
              <a:ext uri="{FF2B5EF4-FFF2-40B4-BE49-F238E27FC236}">
                <a16:creationId xmlns:a16="http://schemas.microsoft.com/office/drawing/2014/main" id="{0D1DE4BC-3118-36C5-CB46-3A6626E175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2700" y="1587500"/>
            <a:ext cx="8724900" cy="152400"/>
          </a:xfrm>
          <a:prstGeom prst="rect">
            <a:avLst/>
          </a:prstGeom>
        </p:spPr>
      </p:pic>
      <p:pic>
        <p:nvPicPr>
          <p:cNvPr id="32" name="그래픽 31" descr="남학생 단색으로 채워진">
            <a:extLst>
              <a:ext uri="{FF2B5EF4-FFF2-40B4-BE49-F238E27FC236}">
                <a16:creationId xmlns:a16="http://schemas.microsoft.com/office/drawing/2014/main" id="{ECE34722-864A-1796-E721-15FE92911D3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581400" y="2933701"/>
            <a:ext cx="1485696" cy="1485696"/>
          </a:xfrm>
          <a:prstGeom prst="rect">
            <a:avLst/>
          </a:prstGeom>
        </p:spPr>
      </p:pic>
      <p:pic>
        <p:nvPicPr>
          <p:cNvPr id="34" name="그래픽 33" descr="남성 사무직 근로자 단색으로 채워진">
            <a:extLst>
              <a:ext uri="{FF2B5EF4-FFF2-40B4-BE49-F238E27FC236}">
                <a16:creationId xmlns:a16="http://schemas.microsoft.com/office/drawing/2014/main" id="{6EBC78BD-3767-0D46-5F25-E9DE6F555B7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711728" y="3035883"/>
            <a:ext cx="1285626" cy="1285626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FC078064-F04E-83A9-9CE2-0249B6E49DD7}"/>
              </a:ext>
            </a:extLst>
          </p:cNvPr>
          <p:cNvSpPr txBox="1"/>
          <p:nvPr/>
        </p:nvSpPr>
        <p:spPr>
          <a:xfrm>
            <a:off x="4953000" y="3430369"/>
            <a:ext cx="464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Gmarket Sans Medium" panose="020B0600000101010101" charset="-127"/>
                <a:ea typeface="Gmarket Sans Medium" panose="020B0600000101010101" charset="-127"/>
              </a:rPr>
              <a:t>이준혁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ED59228-A271-8FA4-2A63-BE2B63453A6D}"/>
              </a:ext>
            </a:extLst>
          </p:cNvPr>
          <p:cNvSpPr txBox="1"/>
          <p:nvPr/>
        </p:nvSpPr>
        <p:spPr>
          <a:xfrm>
            <a:off x="13106400" y="3430369"/>
            <a:ext cx="464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Gmarket Sans Medium" panose="020B0600000101010101" charset="-127"/>
                <a:ea typeface="Gmarket Sans Medium" panose="020B0600000101010101" charset="-127"/>
              </a:rPr>
              <a:t>사재헌</a:t>
            </a:r>
          </a:p>
        </p:txBody>
      </p:sp>
    </p:spTree>
    <p:extLst>
      <p:ext uri="{BB962C8B-B14F-4D97-AF65-F5344CB8AC3E}">
        <p14:creationId xmlns:p14="http://schemas.microsoft.com/office/powerpoint/2010/main" val="2097342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10800000">
            <a:off x="-317500" y="6096000"/>
            <a:ext cx="18999200" cy="44069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62CA42-17AF-B011-AD56-B2BF4C949207}"/>
              </a:ext>
            </a:extLst>
          </p:cNvPr>
          <p:cNvSpPr txBox="1"/>
          <p:nvPr/>
        </p:nvSpPr>
        <p:spPr>
          <a:xfrm>
            <a:off x="1369816" y="647700"/>
            <a:ext cx="3886200" cy="939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6000" spc="-600" dirty="0">
                <a:solidFill>
                  <a:srgbClr val="CD6461"/>
                </a:solidFill>
                <a:ea typeface="Gmarket Sans Light"/>
              </a:rPr>
              <a:t>일정표</a:t>
            </a:r>
            <a:r>
              <a:rPr lang="en-US" altLang="ko-KR" sz="6000" spc="-600" dirty="0">
                <a:solidFill>
                  <a:srgbClr val="CD6461"/>
                </a:solidFill>
                <a:ea typeface="Gmarket Sans Light"/>
              </a:rPr>
              <a:t>(WBS)</a:t>
            </a:r>
            <a:endParaRPr lang="ko-KR" sz="6000" b="0" i="0" u="none" strike="noStrike" spc="-600" dirty="0">
              <a:solidFill>
                <a:srgbClr val="CD6461"/>
              </a:solidFill>
              <a:ea typeface="Gmarket Sans Light"/>
            </a:endParaRPr>
          </a:p>
        </p:txBody>
      </p:sp>
      <p:pic>
        <p:nvPicPr>
          <p:cNvPr id="4" name="Picture 14">
            <a:extLst>
              <a:ext uri="{FF2B5EF4-FFF2-40B4-BE49-F238E27FC236}">
                <a16:creationId xmlns:a16="http://schemas.microsoft.com/office/drawing/2014/main" id="{7A9509BD-5F0F-4101-24EC-FD0B9D5E6B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1678027"/>
            <a:ext cx="4492232" cy="136446"/>
          </a:xfrm>
          <a:prstGeom prst="rect">
            <a:avLst/>
          </a:prstGeom>
        </p:spPr>
      </p:pic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C4AC9F6B-2200-69CB-07D3-19481C112B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1576428"/>
              </p:ext>
            </p:extLst>
          </p:nvPr>
        </p:nvGraphicFramePr>
        <p:xfrm>
          <a:off x="1066800" y="2095500"/>
          <a:ext cx="16002000" cy="7543796"/>
        </p:xfrm>
        <a:graphic>
          <a:graphicData uri="http://schemas.openxmlformats.org/drawingml/2006/table">
            <a:tbl>
              <a:tblPr>
                <a:tableStyleId>{F5AB1C69-6EDB-4FF4-983F-18BD219EF322}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4276005421"/>
                    </a:ext>
                  </a:extLst>
                </a:gridCol>
                <a:gridCol w="3276600">
                  <a:extLst>
                    <a:ext uri="{9D8B030D-6E8A-4147-A177-3AD203B41FA5}">
                      <a16:colId xmlns:a16="http://schemas.microsoft.com/office/drawing/2014/main" val="2909343282"/>
                    </a:ext>
                  </a:extLst>
                </a:gridCol>
                <a:gridCol w="1125416">
                  <a:extLst>
                    <a:ext uri="{9D8B030D-6E8A-4147-A177-3AD203B41FA5}">
                      <a16:colId xmlns:a16="http://schemas.microsoft.com/office/drawing/2014/main" val="3949043623"/>
                    </a:ext>
                  </a:extLst>
                </a:gridCol>
                <a:gridCol w="1230923">
                  <a:extLst>
                    <a:ext uri="{9D8B030D-6E8A-4147-A177-3AD203B41FA5}">
                      <a16:colId xmlns:a16="http://schemas.microsoft.com/office/drawing/2014/main" val="3320909055"/>
                    </a:ext>
                  </a:extLst>
                </a:gridCol>
                <a:gridCol w="1230923">
                  <a:extLst>
                    <a:ext uri="{9D8B030D-6E8A-4147-A177-3AD203B41FA5}">
                      <a16:colId xmlns:a16="http://schemas.microsoft.com/office/drawing/2014/main" val="2404795243"/>
                    </a:ext>
                  </a:extLst>
                </a:gridCol>
                <a:gridCol w="1230923">
                  <a:extLst>
                    <a:ext uri="{9D8B030D-6E8A-4147-A177-3AD203B41FA5}">
                      <a16:colId xmlns:a16="http://schemas.microsoft.com/office/drawing/2014/main" val="3607614570"/>
                    </a:ext>
                  </a:extLst>
                </a:gridCol>
                <a:gridCol w="1230923">
                  <a:extLst>
                    <a:ext uri="{9D8B030D-6E8A-4147-A177-3AD203B41FA5}">
                      <a16:colId xmlns:a16="http://schemas.microsoft.com/office/drawing/2014/main" val="1528612686"/>
                    </a:ext>
                  </a:extLst>
                </a:gridCol>
                <a:gridCol w="1230923">
                  <a:extLst>
                    <a:ext uri="{9D8B030D-6E8A-4147-A177-3AD203B41FA5}">
                      <a16:colId xmlns:a16="http://schemas.microsoft.com/office/drawing/2014/main" val="2773312329"/>
                    </a:ext>
                  </a:extLst>
                </a:gridCol>
                <a:gridCol w="1230923">
                  <a:extLst>
                    <a:ext uri="{9D8B030D-6E8A-4147-A177-3AD203B41FA5}">
                      <a16:colId xmlns:a16="http://schemas.microsoft.com/office/drawing/2014/main" val="1643771433"/>
                    </a:ext>
                  </a:extLst>
                </a:gridCol>
                <a:gridCol w="1230923">
                  <a:extLst>
                    <a:ext uri="{9D8B030D-6E8A-4147-A177-3AD203B41FA5}">
                      <a16:colId xmlns:a16="http://schemas.microsoft.com/office/drawing/2014/main" val="1663807617"/>
                    </a:ext>
                  </a:extLst>
                </a:gridCol>
                <a:gridCol w="1230923">
                  <a:extLst>
                    <a:ext uri="{9D8B030D-6E8A-4147-A177-3AD203B41FA5}">
                      <a16:colId xmlns:a16="http://schemas.microsoft.com/office/drawing/2014/main" val="3752958954"/>
                    </a:ext>
                  </a:extLst>
                </a:gridCol>
              </a:tblGrid>
              <a:tr h="580292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분류</a:t>
                      </a:r>
                      <a:endParaRPr lang="ko-KR" alt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구현 기술</a:t>
                      </a:r>
                      <a:endParaRPr lang="ko-KR" alt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상태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일정</a:t>
                      </a:r>
                      <a:r>
                        <a:rPr lang="en-US" altLang="ko-KR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(</a:t>
                      </a:r>
                      <a:r>
                        <a:rPr lang="ko-KR" alt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주</a:t>
                      </a:r>
                      <a:r>
                        <a:rPr lang="en-US" altLang="ko-KR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)</a:t>
                      </a:r>
                      <a:endParaRPr lang="en-US" altLang="ko-KR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1798993"/>
                  </a:ext>
                </a:extLst>
              </a:tr>
              <a:tr h="5802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1</a:t>
                      </a:r>
                      <a:endParaRPr lang="en-US" altLang="ko-KR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2</a:t>
                      </a:r>
                      <a:endParaRPr lang="en-US" altLang="ko-KR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3</a:t>
                      </a:r>
                      <a:endParaRPr lang="en-US" altLang="ko-KR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4</a:t>
                      </a:r>
                      <a:endParaRPr lang="en-US" altLang="ko-KR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5</a:t>
                      </a:r>
                      <a:endParaRPr lang="en-US" altLang="ko-KR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6</a:t>
                      </a:r>
                      <a:endParaRPr lang="en-US" altLang="ko-KR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7</a:t>
                      </a:r>
                      <a:endParaRPr lang="en-US" altLang="ko-KR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8</a:t>
                      </a:r>
                      <a:endParaRPr lang="en-US" altLang="ko-KR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76126"/>
                  </a:ext>
                </a:extLst>
              </a:tr>
              <a:tr h="580292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shell </a:t>
                      </a:r>
                      <a:r>
                        <a:rPr lang="ko-KR" alt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명령 입출력</a:t>
                      </a:r>
                      <a:endParaRPr lang="ko-KR" alt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스탠다드 입출력</a:t>
                      </a:r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대기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5718297"/>
                  </a:ext>
                </a:extLst>
              </a:tr>
              <a:tr h="5802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파일 입출력</a:t>
                      </a:r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대기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4717770"/>
                  </a:ext>
                </a:extLst>
              </a:tr>
              <a:tr h="5802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파일 관리</a:t>
                      </a:r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대기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925600"/>
                  </a:ext>
                </a:extLst>
              </a:tr>
              <a:tr h="5802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쉘 변수 및 환경변수</a:t>
                      </a:r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대기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9000960"/>
                  </a:ext>
                </a:extLst>
              </a:tr>
              <a:tr h="5802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프로세스 관리</a:t>
                      </a:r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대기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9485245"/>
                  </a:ext>
                </a:extLst>
              </a:tr>
              <a:tr h="5802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계정</a:t>
                      </a:r>
                      <a:r>
                        <a:rPr lang="en-US" altLang="ko-KR" sz="2000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 </a:t>
                      </a:r>
                      <a:r>
                        <a:rPr lang="ko-KR" altLang="en-US" sz="2000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관리</a:t>
                      </a:r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대기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754792"/>
                  </a:ext>
                </a:extLst>
              </a:tr>
              <a:tr h="580292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eco-friendly </a:t>
                      </a:r>
                      <a:b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</a:br>
                      <a:r>
                        <a:rPr lang="ko-KR" alt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기능 구현</a:t>
                      </a:r>
                      <a:endParaRPr lang="ko-KR" alt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자원 사용량 통계 표시</a:t>
                      </a:r>
                      <a:endParaRPr lang="en-US" altLang="ko-KR" sz="2000" b="0" i="0" u="none" strike="noStrike" spc="-100" dirty="0"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대기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3E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0854942"/>
                  </a:ext>
                </a:extLst>
              </a:tr>
              <a:tr h="5802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불필요한 파일 정리</a:t>
                      </a:r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대기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0360527"/>
                  </a:ext>
                </a:extLst>
              </a:tr>
              <a:tr h="5802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불필요한 프로세스 정리</a:t>
                      </a:r>
                      <a:endParaRPr lang="en-US" altLang="ko-KR" sz="2000" b="0" i="0" u="none" strike="noStrike" spc="-100" dirty="0"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대기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8605044"/>
                  </a:ext>
                </a:extLst>
              </a:tr>
              <a:tr h="5802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환경 보호 현황 </a:t>
                      </a:r>
                      <a:r>
                        <a:rPr lang="ko-KR" altLang="en-US" sz="2000" b="0" i="0" u="none" strike="noStrike" spc="-100" dirty="0" err="1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메세지</a:t>
                      </a:r>
                      <a:r>
                        <a:rPr lang="ko-KR" altLang="en-US" sz="2000" b="0" i="0" u="none" strike="noStrike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 출력</a:t>
                      </a:r>
                      <a:endParaRPr lang="en-US" altLang="ko-KR" sz="2000" b="0" i="0" u="none" strike="noStrike" spc="-100" dirty="0"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대기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8799702"/>
                  </a:ext>
                </a:extLst>
              </a:tr>
              <a:tr h="5802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에코모드</a:t>
                      </a:r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대기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657938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CF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731000" y="3657600"/>
            <a:ext cx="4826000" cy="1168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7700" b="0" i="0" u="none" strike="noStrike" spc="-500">
                <a:solidFill>
                  <a:srgbClr val="206D38"/>
                </a:solidFill>
                <a:ea typeface="Gmarket Sans Light"/>
              </a:rPr>
              <a:t>감사합니다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578600" y="5448300"/>
            <a:ext cx="5156200" cy="520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3400" b="0" i="0" u="none" strike="noStrike" spc="-200">
                <a:solidFill>
                  <a:srgbClr val="206D38"/>
                </a:solidFill>
                <a:ea typeface="Gmarket Sans Medium"/>
              </a:rPr>
              <a:t>질문이</a:t>
            </a:r>
            <a:r>
              <a:rPr lang="en-US" sz="3400" b="0" i="0" u="none" strike="noStrike" spc="-200">
                <a:solidFill>
                  <a:srgbClr val="206D38"/>
                </a:solidFill>
                <a:latin typeface="Gmarket Sans Medium"/>
              </a:rPr>
              <a:t> </a:t>
            </a:r>
            <a:r>
              <a:rPr lang="ko-KR" sz="3400" b="0" i="0" u="none" strike="noStrike" spc="-200">
                <a:solidFill>
                  <a:srgbClr val="206D38"/>
                </a:solidFill>
                <a:ea typeface="Gmarket Sans Medium"/>
              </a:rPr>
              <a:t>있다면</a:t>
            </a:r>
            <a:r>
              <a:rPr lang="en-US" sz="3400" b="0" i="0" u="none" strike="noStrike" spc="-200">
                <a:solidFill>
                  <a:srgbClr val="206D38"/>
                </a:solidFill>
                <a:latin typeface="Gmarket Sans Medium"/>
              </a:rPr>
              <a:t> </a:t>
            </a:r>
            <a:r>
              <a:rPr lang="ko-KR" sz="3400" b="0" i="0" u="none" strike="noStrike" spc="-200">
                <a:solidFill>
                  <a:srgbClr val="206D38"/>
                </a:solidFill>
                <a:ea typeface="Gmarket Sans Medium"/>
              </a:rPr>
              <a:t>말씀해주세요</a:t>
            </a:r>
            <a:r>
              <a:rPr lang="en-US" sz="3400" b="0" i="0" u="none" strike="noStrike" spc="-200">
                <a:solidFill>
                  <a:srgbClr val="206D38"/>
                </a:solidFill>
                <a:latin typeface="Gmarket Sans Medium"/>
              </a:rPr>
              <a:t>.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00" y="5080000"/>
            <a:ext cx="4927600" cy="1778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08000" y="7048500"/>
            <a:ext cx="4140200" cy="40386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90800" y="-927100"/>
            <a:ext cx="5422900" cy="47371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33800" y="2819400"/>
            <a:ext cx="901700" cy="3429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57300" y="4572000"/>
            <a:ext cx="1219200" cy="1841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1441</Words>
  <Application>Microsoft Office PowerPoint</Application>
  <PresentationFormat>사용자 지정</PresentationFormat>
  <Paragraphs>304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8" baseType="lpstr">
      <vt:lpstr>Arial</vt:lpstr>
      <vt:lpstr>Noto Sans CJK KR Regular</vt:lpstr>
      <vt:lpstr>Calibri</vt:lpstr>
      <vt:lpstr>Noto Sans CJK KR Medium</vt:lpstr>
      <vt:lpstr>맑은 고딕</vt:lpstr>
      <vt:lpstr>Gmarket Sans Bold</vt:lpstr>
      <vt:lpstr>Gmarket Sans Light</vt:lpstr>
      <vt:lpstr>Gmarket Sans Medium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SaJaeHeon</dc:creator>
  <cp:lastModifiedBy>사재헌</cp:lastModifiedBy>
  <cp:revision>77</cp:revision>
  <dcterms:created xsi:type="dcterms:W3CDTF">2006-08-16T00:00:00Z</dcterms:created>
  <dcterms:modified xsi:type="dcterms:W3CDTF">2024-10-21T07:39:39Z</dcterms:modified>
</cp:coreProperties>
</file>

<file path=docProps/thumbnail.jpeg>
</file>